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73" r:id="rId3"/>
    <p:sldId id="258" r:id="rId4"/>
    <p:sldId id="265" r:id="rId5"/>
    <p:sldId id="267" r:id="rId6"/>
    <p:sldId id="261" r:id="rId7"/>
    <p:sldId id="275" r:id="rId8"/>
  </p:sldIdLst>
  <p:sldSz cx="12192000" cy="6858000"/>
  <p:notesSz cx="6858000" cy="9144000"/>
  <p:embeddedFontLst>
    <p:embeddedFont>
      <p:font typeface="Book Antiqua" panose="02040602050305030304" pitchFamily="18" charset="0"/>
      <p:regular r:id="rId10"/>
      <p:bold r:id="rId11"/>
      <p:italic r:id="rId12"/>
      <p:boldItalic r:id="rId13"/>
    </p:embeddedFont>
    <p:embeddedFont>
      <p:font typeface="Comic Sans MS" panose="030F0702030302020204" pitchFamily="66" charset="0"/>
      <p:regular r:id="rId14"/>
      <p:bold r:id="rId15"/>
      <p:italic r:id="rId16"/>
      <p:boldItalic r:id="rId17"/>
    </p:embeddedFont>
    <p:embeddedFont>
      <p:font typeface="Oswald" panose="00000500000000000000" pitchFamily="2"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7" roundtripDataSignature="AMtx7mh6MBtn6WbnrBZsaHrGIg2MPvqw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C0C"/>
    <a:srgbClr val="8EB8FA"/>
    <a:srgbClr val="0000FF"/>
    <a:srgbClr val="F5F5F5"/>
    <a:srgbClr val="1D2134"/>
    <a:srgbClr val="1C1C1C"/>
    <a:srgbClr val="265A9A"/>
    <a:srgbClr val="63372C"/>
    <a:srgbClr val="302E4A"/>
    <a:srgbClr val="3D56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C3F763-DBDC-4622-BBAB-88CAE3412DD5}" v="2182" dt="2026-01-03T20:04:20.279"/>
    <p1510:client id="{A6685788-F041-C34B-0785-4D73E03649FE}" v="20" dt="2026-01-03T13:49:25.729"/>
    <p1510:client id="{E0E3997D-E9AA-5DC0-FCAE-E42D4B1CD342}" v="534" dt="2026-01-03T19:53:16.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59" autoAdjust="0"/>
    <p:restoredTop sz="94660"/>
  </p:normalViewPr>
  <p:slideViewPr>
    <p:cSldViewPr snapToGrid="0">
      <p:cViewPr>
        <p:scale>
          <a:sx n="66" d="100"/>
          <a:sy n="66" d="100"/>
        </p:scale>
        <p:origin x="806" y="5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7" Type="http://customschemas.google.com/relationships/presentationmetadata" Target="meta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798942-9A4C-46C4-94C2-A752E64B212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92239171-69E1-4F25-890F-D488A7BD4EE0}" type="pres">
      <dgm:prSet presAssocID="{B1798942-9A4C-46C4-94C2-A752E64B212C}" presName="theList" presStyleCnt="0">
        <dgm:presLayoutVars>
          <dgm:dir/>
          <dgm:animLvl val="lvl"/>
          <dgm:resizeHandles val="exact"/>
        </dgm:presLayoutVars>
      </dgm:prSet>
      <dgm:spPr/>
    </dgm:pt>
  </dgm:ptLst>
  <dgm:cxnLst>
    <dgm:cxn modelId="{9A977473-2F8F-455D-B549-691676B6D524}" type="presOf" srcId="{B1798942-9A4C-46C4-94C2-A752E64B212C}" destId="{92239171-69E1-4F25-890F-D488A7BD4EE0}" srcOrd="0"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BF19AA-61C4-434A-9F29-83FB1AD6BC6D}" type="doc">
      <dgm:prSet loTypeId="urn:microsoft.com/office/officeart/2016/7/layout/HexagonTimeline" loCatId="timeline" qsTypeId="urn:microsoft.com/office/officeart/2005/8/quickstyle/3d3" qsCatId="3D" csTypeId="urn:microsoft.com/office/officeart/2005/8/colors/accent1_2" csCatId="accent1" phldr="1"/>
      <dgm:spPr/>
      <dgm:t>
        <a:bodyPr/>
        <a:lstStyle/>
        <a:p>
          <a:endParaRPr lang="en-US"/>
        </a:p>
      </dgm:t>
    </dgm:pt>
    <dgm:pt modelId="{2735B014-C140-45AC-8EA6-07E6CA16E484}">
      <dgm:prSet phldrT="[Text]" phldr="0"/>
      <dgm:spPr>
        <a:gradFill rotWithShape="0">
          <a:gsLst>
            <a:gs pos="0">
              <a:schemeClr val="accent1">
                <a:tint val="100000"/>
                <a:shade val="100000"/>
                <a:satMod val="130000"/>
              </a:schemeClr>
            </a:gs>
            <a:gs pos="31000">
              <a:srgbClr val="3F7FCC"/>
            </a:gs>
            <a:gs pos="65000">
              <a:schemeClr val="bg2">
                <a:lumMod val="75000"/>
              </a:schemeClr>
            </a:gs>
          </a:gsLst>
          <a:lin ang="16200000" scaled="0"/>
        </a:gradFill>
      </dgm:spPr>
      <dgm:t>
        <a:bodyPr/>
        <a:lstStyle/>
        <a:p>
          <a:pPr rtl="0"/>
          <a:r>
            <a:rPr lang="en-US" b="1" dirty="0">
              <a:latin typeface="Times New Roman" panose="02020603050405020304" pitchFamily="18" charset="0"/>
              <a:cs typeface="Times New Roman" panose="02020603050405020304" pitchFamily="18" charset="0"/>
            </a:rPr>
            <a:t>Before Hackathon</a:t>
          </a:r>
        </a:p>
      </dgm:t>
    </dgm:pt>
    <dgm:pt modelId="{75B36565-C270-45B1-BFED-805776A32632}" type="parTrans" cxnId="{022B5792-9A8C-4039-A7C3-85A615782F42}">
      <dgm:prSet/>
      <dgm:spPr/>
      <dgm:t>
        <a:bodyPr/>
        <a:lstStyle/>
        <a:p>
          <a:endParaRPr lang="en-US"/>
        </a:p>
      </dgm:t>
    </dgm:pt>
    <dgm:pt modelId="{5B2DB872-09FD-4F88-9029-8F2C6F6B3673}" type="sibTrans" cxnId="{022B5792-9A8C-4039-A7C3-85A615782F42}">
      <dgm:prSet/>
      <dgm:spPr/>
      <dgm:t>
        <a:bodyPr/>
        <a:lstStyle/>
        <a:p>
          <a:endParaRPr lang="en-US"/>
        </a:p>
      </dgm:t>
    </dgm:pt>
    <dgm:pt modelId="{F819EFCF-B592-4FCF-B87C-7C74EDE3873E}">
      <dgm:prSet phldrT="[Text]" phldr="0"/>
      <dgm:spPr>
        <a:gradFill rotWithShape="0">
          <a:gsLst>
            <a:gs pos="0">
              <a:schemeClr val="accent1">
                <a:tint val="100000"/>
                <a:shade val="100000"/>
                <a:satMod val="130000"/>
              </a:schemeClr>
            </a:gs>
            <a:gs pos="31000">
              <a:srgbClr val="3F7FCC"/>
            </a:gs>
            <a:gs pos="65000">
              <a:schemeClr val="bg2">
                <a:lumMod val="75000"/>
              </a:schemeClr>
            </a:gs>
          </a:gsLst>
          <a:lin ang="16200000" scaled="0"/>
        </a:gradFill>
      </dgm:spPr>
      <dgm:t>
        <a:bodyPr/>
        <a:lstStyle/>
        <a:p>
          <a:pPr rtl="0"/>
          <a:r>
            <a:rPr lang="en-US" b="1" dirty="0">
              <a:latin typeface="Times New Roman" panose="02020603050405020304" pitchFamily="18" charset="0"/>
              <a:cs typeface="Times New Roman" panose="02020603050405020304" pitchFamily="18" charset="0"/>
            </a:rPr>
            <a:t>At Hackathon</a:t>
          </a:r>
        </a:p>
      </dgm:t>
    </dgm:pt>
    <dgm:pt modelId="{47629D26-3460-4686-B39D-823DDDAAD891}" type="parTrans" cxnId="{D64EABCD-9440-4372-A60C-97A18970C707}">
      <dgm:prSet/>
      <dgm:spPr/>
      <dgm:t>
        <a:bodyPr/>
        <a:lstStyle/>
        <a:p>
          <a:endParaRPr lang="en-US"/>
        </a:p>
      </dgm:t>
    </dgm:pt>
    <dgm:pt modelId="{86661FF5-D381-4034-9366-F59F3D57B484}" type="sibTrans" cxnId="{D64EABCD-9440-4372-A60C-97A18970C707}">
      <dgm:prSet/>
      <dgm:spPr/>
      <dgm:t>
        <a:bodyPr/>
        <a:lstStyle/>
        <a:p>
          <a:endParaRPr lang="en-US"/>
        </a:p>
      </dgm:t>
    </dgm:pt>
    <dgm:pt modelId="{BAE97340-F65D-4A22-885E-512A7B22A2BA}">
      <dgm:prSet phldrT="[Text]" phldr="0"/>
      <dgm:spPr>
        <a:gradFill rotWithShape="0">
          <a:gsLst>
            <a:gs pos="0">
              <a:schemeClr val="accent1">
                <a:tint val="100000"/>
                <a:shade val="100000"/>
                <a:satMod val="130000"/>
              </a:schemeClr>
            </a:gs>
            <a:gs pos="31000">
              <a:srgbClr val="3F7FCC"/>
            </a:gs>
            <a:gs pos="65000">
              <a:schemeClr val="bg2">
                <a:lumMod val="75000"/>
              </a:schemeClr>
            </a:gs>
          </a:gsLst>
          <a:lin ang="16200000" scaled="0"/>
        </a:gradFill>
      </dgm:spPr>
      <dgm:t>
        <a:bodyPr/>
        <a:lstStyle/>
        <a:p>
          <a:pPr rtl="0"/>
          <a:r>
            <a:rPr lang="en-US" b="1" dirty="0">
              <a:latin typeface="Times New Roman" panose="02020603050405020304" pitchFamily="18" charset="0"/>
              <a:cs typeface="Times New Roman" panose="02020603050405020304" pitchFamily="18" charset="0"/>
            </a:rPr>
            <a:t>After Hackathon</a:t>
          </a:r>
        </a:p>
      </dgm:t>
    </dgm:pt>
    <dgm:pt modelId="{C929B6F8-1A85-41E6-B1C4-844693B66FB7}" type="parTrans" cxnId="{8184B80F-2A22-4A26-9E36-7966A209F38B}">
      <dgm:prSet/>
      <dgm:spPr/>
      <dgm:t>
        <a:bodyPr/>
        <a:lstStyle/>
        <a:p>
          <a:endParaRPr lang="en-US"/>
        </a:p>
      </dgm:t>
    </dgm:pt>
    <dgm:pt modelId="{C55469F0-B8C1-492A-A80C-A958D82C7319}" type="sibTrans" cxnId="{8184B80F-2A22-4A26-9E36-7966A209F38B}">
      <dgm:prSet/>
      <dgm:spPr/>
      <dgm:t>
        <a:bodyPr/>
        <a:lstStyle/>
        <a:p>
          <a:endParaRPr lang="en-US"/>
        </a:p>
      </dgm:t>
    </dgm:pt>
    <dgm:pt modelId="{DEE65DB7-3467-4ECC-9158-5F7925B0184A}" type="pres">
      <dgm:prSet presAssocID="{FDBF19AA-61C4-434A-9F29-83FB1AD6BC6D}" presName="Name0" presStyleCnt="0">
        <dgm:presLayoutVars>
          <dgm:chMax/>
          <dgm:chPref/>
          <dgm:animLvl val="lvl"/>
        </dgm:presLayoutVars>
      </dgm:prSet>
      <dgm:spPr/>
    </dgm:pt>
    <dgm:pt modelId="{A2130B07-0F2A-44AA-9B61-761BE3167D0F}" type="pres">
      <dgm:prSet presAssocID="{2735B014-C140-45AC-8EA6-07E6CA16E484}" presName="composite" presStyleCnt="0"/>
      <dgm:spPr/>
    </dgm:pt>
    <dgm:pt modelId="{B35ED59C-7A4C-40F8-B520-D2871C5ECC68}" type="pres">
      <dgm:prSet presAssocID="{2735B014-C140-45AC-8EA6-07E6CA16E484}" presName="Parent1" presStyleLbl="alignNode1" presStyleIdx="0" presStyleCnt="3">
        <dgm:presLayoutVars>
          <dgm:chMax val="1"/>
          <dgm:chPref val="1"/>
          <dgm:bulletEnabled val="1"/>
        </dgm:presLayoutVars>
      </dgm:prSet>
      <dgm:spPr/>
    </dgm:pt>
    <dgm:pt modelId="{FE087F3C-E3EF-45A2-8FEB-3A7154DFBF9C}" type="pres">
      <dgm:prSet presAssocID="{2735B014-C140-45AC-8EA6-07E6CA16E484}" presName="Childtext1" presStyleLbl="revTx" presStyleIdx="0" presStyleCnt="3">
        <dgm:presLayoutVars>
          <dgm:chMax val="0"/>
          <dgm:chPref val="0"/>
          <dgm:bulletEnabled/>
        </dgm:presLayoutVars>
      </dgm:prSet>
      <dgm:spPr/>
    </dgm:pt>
    <dgm:pt modelId="{AFA31B9E-C6EC-4709-9C46-CA6B288C92CD}" type="pres">
      <dgm:prSet presAssocID="{2735B014-C140-45AC-8EA6-07E6CA16E48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8E531ABF-82B9-4750-990D-6721F56E798F}" type="pres">
      <dgm:prSet presAssocID="{2735B014-C140-45AC-8EA6-07E6CA16E484}" presName="ConnectLineEnd" presStyleLbl="node1" presStyleIdx="0" presStyleCnt="3"/>
      <dgm:spPr/>
    </dgm:pt>
    <dgm:pt modelId="{D1565036-48DB-4BFD-BD21-D38B09D6E821}" type="pres">
      <dgm:prSet presAssocID="{2735B014-C140-45AC-8EA6-07E6CA16E484}" presName="EmptyPane" presStyleCnt="0"/>
      <dgm:spPr/>
    </dgm:pt>
    <dgm:pt modelId="{489A9939-82A4-4674-B112-3C40580062E5}" type="pres">
      <dgm:prSet presAssocID="{5B2DB872-09FD-4F88-9029-8F2C6F6B3673}" presName="spaceBetweenRectangles" presStyleLbl="fgAcc1" presStyleIdx="0" presStyleCnt="2"/>
      <dgm:spPr/>
    </dgm:pt>
    <dgm:pt modelId="{0B49D99E-8BC3-4773-A26B-20C2F19B98FD}" type="pres">
      <dgm:prSet presAssocID="{F819EFCF-B592-4FCF-B87C-7C74EDE3873E}" presName="composite" presStyleCnt="0"/>
      <dgm:spPr/>
    </dgm:pt>
    <dgm:pt modelId="{78EA6955-9ACB-4C47-888E-E4ECA4D154D9}" type="pres">
      <dgm:prSet presAssocID="{F819EFCF-B592-4FCF-B87C-7C74EDE3873E}" presName="Parent1" presStyleLbl="alignNode1" presStyleIdx="1" presStyleCnt="3">
        <dgm:presLayoutVars>
          <dgm:chMax val="1"/>
          <dgm:chPref val="1"/>
          <dgm:bulletEnabled val="1"/>
        </dgm:presLayoutVars>
      </dgm:prSet>
      <dgm:spPr/>
    </dgm:pt>
    <dgm:pt modelId="{70C34ADA-47BB-434C-922F-53FA1E795EBA}" type="pres">
      <dgm:prSet presAssocID="{F819EFCF-B592-4FCF-B87C-7C74EDE3873E}" presName="Childtext1" presStyleLbl="revTx" presStyleIdx="1" presStyleCnt="3">
        <dgm:presLayoutVars>
          <dgm:chMax val="0"/>
          <dgm:chPref val="0"/>
          <dgm:bulletEnabled/>
        </dgm:presLayoutVars>
      </dgm:prSet>
      <dgm:spPr/>
    </dgm:pt>
    <dgm:pt modelId="{9EDBA1D3-5961-4B6F-AB05-A887422E914F}" type="pres">
      <dgm:prSet presAssocID="{F819EFCF-B592-4FCF-B87C-7C74EDE3873E}"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45C65B3F-CA47-4FA8-9DE6-AD3C489DC300}" type="pres">
      <dgm:prSet presAssocID="{F819EFCF-B592-4FCF-B87C-7C74EDE3873E}" presName="ConnectLineEnd" presStyleLbl="node1" presStyleIdx="1" presStyleCnt="3"/>
      <dgm:spPr/>
    </dgm:pt>
    <dgm:pt modelId="{8EDA60DB-90BE-4A7A-9880-A2FA94E0307F}" type="pres">
      <dgm:prSet presAssocID="{F819EFCF-B592-4FCF-B87C-7C74EDE3873E}" presName="EmptyPane" presStyleCnt="0"/>
      <dgm:spPr/>
    </dgm:pt>
    <dgm:pt modelId="{D2E89E7E-F472-4196-AE08-FFF46CE1E132}" type="pres">
      <dgm:prSet presAssocID="{86661FF5-D381-4034-9366-F59F3D57B484}" presName="spaceBetweenRectangles" presStyleLbl="fgAcc1" presStyleIdx="1" presStyleCnt="2"/>
      <dgm:spPr/>
    </dgm:pt>
    <dgm:pt modelId="{7154CA3D-3CBF-42EC-9FD3-3427971165DD}" type="pres">
      <dgm:prSet presAssocID="{BAE97340-F65D-4A22-885E-512A7B22A2BA}" presName="composite" presStyleCnt="0"/>
      <dgm:spPr/>
    </dgm:pt>
    <dgm:pt modelId="{34845FFD-5AFD-4F91-8753-3986DD87FBCF}" type="pres">
      <dgm:prSet presAssocID="{BAE97340-F65D-4A22-885E-512A7B22A2BA}" presName="Parent1" presStyleLbl="alignNode1" presStyleIdx="2" presStyleCnt="3">
        <dgm:presLayoutVars>
          <dgm:chMax val="1"/>
          <dgm:chPref val="1"/>
          <dgm:bulletEnabled val="1"/>
        </dgm:presLayoutVars>
      </dgm:prSet>
      <dgm:spPr/>
    </dgm:pt>
    <dgm:pt modelId="{13F868D6-EFD2-4671-BE12-604F96250B59}" type="pres">
      <dgm:prSet presAssocID="{BAE97340-F65D-4A22-885E-512A7B22A2BA}" presName="Childtext1" presStyleLbl="revTx" presStyleIdx="2" presStyleCnt="3">
        <dgm:presLayoutVars>
          <dgm:chMax val="0"/>
          <dgm:chPref val="0"/>
          <dgm:bulletEnabled/>
        </dgm:presLayoutVars>
      </dgm:prSet>
      <dgm:spPr/>
    </dgm:pt>
    <dgm:pt modelId="{F1809B86-F599-4C3F-8BC8-9466742A5595}" type="pres">
      <dgm:prSet presAssocID="{BAE97340-F65D-4A22-885E-512A7B22A2BA}"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3F47E419-89DA-4995-B0B8-E757F905B0A4}" type="pres">
      <dgm:prSet presAssocID="{BAE97340-F65D-4A22-885E-512A7B22A2BA}" presName="ConnectLineEnd" presStyleLbl="node1" presStyleIdx="2" presStyleCnt="3"/>
      <dgm:spPr/>
    </dgm:pt>
    <dgm:pt modelId="{EBF1B893-BF50-4C9C-B89A-09F9CDD985DB}" type="pres">
      <dgm:prSet presAssocID="{BAE97340-F65D-4A22-885E-512A7B22A2BA}" presName="EmptyPane" presStyleCnt="0"/>
      <dgm:spPr/>
    </dgm:pt>
  </dgm:ptLst>
  <dgm:cxnLst>
    <dgm:cxn modelId="{8184B80F-2A22-4A26-9E36-7966A209F38B}" srcId="{FDBF19AA-61C4-434A-9F29-83FB1AD6BC6D}" destId="{BAE97340-F65D-4A22-885E-512A7B22A2BA}" srcOrd="2" destOrd="0" parTransId="{C929B6F8-1A85-41E6-B1C4-844693B66FB7}" sibTransId="{C55469F0-B8C1-492A-A80C-A958D82C7319}"/>
    <dgm:cxn modelId="{C9B81B8A-2463-4C90-895E-F6D47DF69A41}" type="presOf" srcId="{2735B014-C140-45AC-8EA6-07E6CA16E484}" destId="{B35ED59C-7A4C-40F8-B520-D2871C5ECC68}" srcOrd="0" destOrd="0" presId="urn:microsoft.com/office/officeart/2016/7/layout/HexagonTimeline"/>
    <dgm:cxn modelId="{022B5792-9A8C-4039-A7C3-85A615782F42}" srcId="{FDBF19AA-61C4-434A-9F29-83FB1AD6BC6D}" destId="{2735B014-C140-45AC-8EA6-07E6CA16E484}" srcOrd="0" destOrd="0" parTransId="{75B36565-C270-45B1-BFED-805776A32632}" sibTransId="{5B2DB872-09FD-4F88-9029-8F2C6F6B3673}"/>
    <dgm:cxn modelId="{11BFE298-0C67-43C9-ABCD-0EB4FC51B1A0}" type="presOf" srcId="{BAE97340-F65D-4A22-885E-512A7B22A2BA}" destId="{34845FFD-5AFD-4F91-8753-3986DD87FBCF}" srcOrd="0" destOrd="0" presId="urn:microsoft.com/office/officeart/2016/7/layout/HexagonTimeline"/>
    <dgm:cxn modelId="{D64EABCD-9440-4372-A60C-97A18970C707}" srcId="{FDBF19AA-61C4-434A-9F29-83FB1AD6BC6D}" destId="{F819EFCF-B592-4FCF-B87C-7C74EDE3873E}" srcOrd="1" destOrd="0" parTransId="{47629D26-3460-4686-B39D-823DDDAAD891}" sibTransId="{86661FF5-D381-4034-9366-F59F3D57B484}"/>
    <dgm:cxn modelId="{320D3EE3-0BF1-42D3-AE63-2523D5026F0A}" type="presOf" srcId="{F819EFCF-B592-4FCF-B87C-7C74EDE3873E}" destId="{78EA6955-9ACB-4C47-888E-E4ECA4D154D9}" srcOrd="0" destOrd="0" presId="urn:microsoft.com/office/officeart/2016/7/layout/HexagonTimeline"/>
    <dgm:cxn modelId="{158CA6E8-E755-47BD-A8D3-4CE44725E1BB}" type="presOf" srcId="{FDBF19AA-61C4-434A-9F29-83FB1AD6BC6D}" destId="{DEE65DB7-3467-4ECC-9158-5F7925B0184A}" srcOrd="0" destOrd="0" presId="urn:microsoft.com/office/officeart/2016/7/layout/HexagonTimeline"/>
    <dgm:cxn modelId="{DB83632F-3D99-426B-9B65-D9F17F727DB5}" type="presParOf" srcId="{DEE65DB7-3467-4ECC-9158-5F7925B0184A}" destId="{A2130B07-0F2A-44AA-9B61-761BE3167D0F}" srcOrd="0" destOrd="0" presId="urn:microsoft.com/office/officeart/2016/7/layout/HexagonTimeline"/>
    <dgm:cxn modelId="{22804681-600F-40A7-8C81-7FF4EBB2CCF4}" type="presParOf" srcId="{A2130B07-0F2A-44AA-9B61-761BE3167D0F}" destId="{B35ED59C-7A4C-40F8-B520-D2871C5ECC68}" srcOrd="0" destOrd="0" presId="urn:microsoft.com/office/officeart/2016/7/layout/HexagonTimeline"/>
    <dgm:cxn modelId="{86C9185A-E4B8-4FDB-A4B6-858446EE3D62}" type="presParOf" srcId="{A2130B07-0F2A-44AA-9B61-761BE3167D0F}" destId="{FE087F3C-E3EF-45A2-8FEB-3A7154DFBF9C}" srcOrd="1" destOrd="0" presId="urn:microsoft.com/office/officeart/2016/7/layout/HexagonTimeline"/>
    <dgm:cxn modelId="{6D8C9DD2-D266-4E5E-A4F2-5F5C57721596}" type="presParOf" srcId="{A2130B07-0F2A-44AA-9B61-761BE3167D0F}" destId="{AFA31B9E-C6EC-4709-9C46-CA6B288C92CD}" srcOrd="2" destOrd="0" presId="urn:microsoft.com/office/officeart/2016/7/layout/HexagonTimeline"/>
    <dgm:cxn modelId="{D210D857-942A-4713-BD08-970021727133}" type="presParOf" srcId="{A2130B07-0F2A-44AA-9B61-761BE3167D0F}" destId="{8E531ABF-82B9-4750-990D-6721F56E798F}" srcOrd="3" destOrd="0" presId="urn:microsoft.com/office/officeart/2016/7/layout/HexagonTimeline"/>
    <dgm:cxn modelId="{C33EC611-15BB-4867-B4EA-98436276B1CF}" type="presParOf" srcId="{A2130B07-0F2A-44AA-9B61-761BE3167D0F}" destId="{D1565036-48DB-4BFD-BD21-D38B09D6E821}" srcOrd="4" destOrd="0" presId="urn:microsoft.com/office/officeart/2016/7/layout/HexagonTimeline"/>
    <dgm:cxn modelId="{2E0CDCBB-AD2E-4DF3-A620-14ACFE8EC803}" type="presParOf" srcId="{DEE65DB7-3467-4ECC-9158-5F7925B0184A}" destId="{489A9939-82A4-4674-B112-3C40580062E5}" srcOrd="1" destOrd="0" presId="urn:microsoft.com/office/officeart/2016/7/layout/HexagonTimeline"/>
    <dgm:cxn modelId="{36FFCED2-9177-430C-8E83-CE83A14A3A07}" type="presParOf" srcId="{DEE65DB7-3467-4ECC-9158-5F7925B0184A}" destId="{0B49D99E-8BC3-4773-A26B-20C2F19B98FD}" srcOrd="2" destOrd="0" presId="urn:microsoft.com/office/officeart/2016/7/layout/HexagonTimeline"/>
    <dgm:cxn modelId="{85780440-5998-4485-9272-6A6455820B81}" type="presParOf" srcId="{0B49D99E-8BC3-4773-A26B-20C2F19B98FD}" destId="{78EA6955-9ACB-4C47-888E-E4ECA4D154D9}" srcOrd="0" destOrd="0" presId="urn:microsoft.com/office/officeart/2016/7/layout/HexagonTimeline"/>
    <dgm:cxn modelId="{D9151583-57D9-4340-8FF8-ED6E7C1433A6}" type="presParOf" srcId="{0B49D99E-8BC3-4773-A26B-20C2F19B98FD}" destId="{70C34ADA-47BB-434C-922F-53FA1E795EBA}" srcOrd="1" destOrd="0" presId="urn:microsoft.com/office/officeart/2016/7/layout/HexagonTimeline"/>
    <dgm:cxn modelId="{322B2C1D-E4B6-49F6-8171-CA0CCFF092D1}" type="presParOf" srcId="{0B49D99E-8BC3-4773-A26B-20C2F19B98FD}" destId="{9EDBA1D3-5961-4B6F-AB05-A887422E914F}" srcOrd="2" destOrd="0" presId="urn:microsoft.com/office/officeart/2016/7/layout/HexagonTimeline"/>
    <dgm:cxn modelId="{FC619D42-FF58-4B81-A4E3-6A28B7D4931D}" type="presParOf" srcId="{0B49D99E-8BC3-4773-A26B-20C2F19B98FD}" destId="{45C65B3F-CA47-4FA8-9DE6-AD3C489DC300}" srcOrd="3" destOrd="0" presId="urn:microsoft.com/office/officeart/2016/7/layout/HexagonTimeline"/>
    <dgm:cxn modelId="{D3D73251-5A40-40E9-B7F1-0AE574E94879}" type="presParOf" srcId="{0B49D99E-8BC3-4773-A26B-20C2F19B98FD}" destId="{8EDA60DB-90BE-4A7A-9880-A2FA94E0307F}" srcOrd="4" destOrd="0" presId="urn:microsoft.com/office/officeart/2016/7/layout/HexagonTimeline"/>
    <dgm:cxn modelId="{E0585547-CE1B-4E5B-9671-C7997F1F9947}" type="presParOf" srcId="{DEE65DB7-3467-4ECC-9158-5F7925B0184A}" destId="{D2E89E7E-F472-4196-AE08-FFF46CE1E132}" srcOrd="3" destOrd="0" presId="urn:microsoft.com/office/officeart/2016/7/layout/HexagonTimeline"/>
    <dgm:cxn modelId="{9501682D-06E1-477A-A767-BD16D97358FC}" type="presParOf" srcId="{DEE65DB7-3467-4ECC-9158-5F7925B0184A}" destId="{7154CA3D-3CBF-42EC-9FD3-3427971165DD}" srcOrd="4" destOrd="0" presId="urn:microsoft.com/office/officeart/2016/7/layout/HexagonTimeline"/>
    <dgm:cxn modelId="{DA89165D-B761-4DB2-A590-B395F0183FC4}" type="presParOf" srcId="{7154CA3D-3CBF-42EC-9FD3-3427971165DD}" destId="{34845FFD-5AFD-4F91-8753-3986DD87FBCF}" srcOrd="0" destOrd="0" presId="urn:microsoft.com/office/officeart/2016/7/layout/HexagonTimeline"/>
    <dgm:cxn modelId="{6B6B55A2-2BDA-4E17-84A0-8C9D89FFAADA}" type="presParOf" srcId="{7154CA3D-3CBF-42EC-9FD3-3427971165DD}" destId="{13F868D6-EFD2-4671-BE12-604F96250B59}" srcOrd="1" destOrd="0" presId="urn:microsoft.com/office/officeart/2016/7/layout/HexagonTimeline"/>
    <dgm:cxn modelId="{2C34C0AD-8A1A-46F9-B400-ADEF91DFF061}" type="presParOf" srcId="{7154CA3D-3CBF-42EC-9FD3-3427971165DD}" destId="{F1809B86-F599-4C3F-8BC8-9466742A5595}" srcOrd="2" destOrd="0" presId="urn:microsoft.com/office/officeart/2016/7/layout/HexagonTimeline"/>
    <dgm:cxn modelId="{6F222C26-7242-4020-AF18-C36656B1C5AD}" type="presParOf" srcId="{7154CA3D-3CBF-42EC-9FD3-3427971165DD}" destId="{3F47E419-89DA-4995-B0B8-E757F905B0A4}" srcOrd="3" destOrd="0" presId="urn:microsoft.com/office/officeart/2016/7/layout/HexagonTimeline"/>
    <dgm:cxn modelId="{C18F3DCF-5939-4989-8336-75934EFFDAE1}" type="presParOf" srcId="{7154CA3D-3CBF-42EC-9FD3-3427971165DD}" destId="{EBF1B893-BF50-4C9C-B89A-09F9CDD985DB}" srcOrd="4" destOrd="0" presId="urn:microsoft.com/office/officeart/2016/7/layout/HexagonTimeline"/>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ED59C-7A4C-40F8-B520-D2871C5ECC68}">
      <dsp:nvSpPr>
        <dsp:cNvPr id="0" name=""/>
        <dsp:cNvSpPr/>
      </dsp:nvSpPr>
      <dsp:spPr>
        <a:xfrm>
          <a:off x="471640" y="1768160"/>
          <a:ext cx="2400439" cy="482225"/>
        </a:xfrm>
        <a:prstGeom prst="homePlate">
          <a:avLst>
            <a:gd name="adj" fmla="val 40000"/>
          </a:avLst>
        </a:prstGeom>
        <a:gradFill rotWithShape="0">
          <a:gsLst>
            <a:gs pos="0">
              <a:schemeClr val="accent1">
                <a:tint val="100000"/>
                <a:shade val="100000"/>
                <a:satMod val="130000"/>
              </a:schemeClr>
            </a:gs>
            <a:gs pos="31000">
              <a:srgbClr val="3F7FCC"/>
            </a:gs>
            <a:gs pos="65000">
              <a:schemeClr val="bg2">
                <a:lumMod val="7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rtl="0">
            <a:lnSpc>
              <a:spcPct val="90000"/>
            </a:lnSpc>
            <a:spcBef>
              <a:spcPct val="0"/>
            </a:spcBef>
            <a:spcAft>
              <a:spcPct val="35000"/>
            </a:spcAft>
            <a:buNone/>
          </a:pPr>
          <a:r>
            <a:rPr lang="en-US" sz="1300" b="1" kern="1200" dirty="0">
              <a:latin typeface="Times New Roman" panose="02020603050405020304" pitchFamily="18" charset="0"/>
              <a:cs typeface="Times New Roman" panose="02020603050405020304" pitchFamily="18" charset="0"/>
            </a:rPr>
            <a:t>Before Hackathon</a:t>
          </a:r>
        </a:p>
      </dsp:txBody>
      <dsp:txXfrm>
        <a:off x="471640" y="1768160"/>
        <a:ext cx="2303994" cy="482225"/>
      </dsp:txXfrm>
    </dsp:sp>
    <dsp:sp modelId="{FE087F3C-E3EF-45A2-8FEB-3A7154DFBF9C}">
      <dsp:nvSpPr>
        <dsp:cNvPr id="0" name=""/>
        <dsp:cNvSpPr/>
      </dsp:nvSpPr>
      <dsp:spPr>
        <a:xfrm>
          <a:off x="4888" y="0"/>
          <a:ext cx="3333944" cy="128593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89A9939-82A4-4674-B112-3C40580062E5}">
      <dsp:nvSpPr>
        <dsp:cNvPr id="0" name=""/>
        <dsp:cNvSpPr/>
      </dsp:nvSpPr>
      <dsp:spPr>
        <a:xfrm>
          <a:off x="2872080" y="2009273"/>
          <a:ext cx="933504" cy="0"/>
        </a:xfrm>
        <a:custGeom>
          <a:avLst/>
          <a:gdLst/>
          <a:ahLst/>
          <a:cxnLst/>
          <a:rect l="0" t="0" r="0" b="0"/>
          <a:pathLst>
            <a:path>
              <a:moveTo>
                <a:pt x="0" y="0"/>
              </a:moveTo>
              <a:lnTo>
                <a:pt x="933504" y="0"/>
              </a:lnTo>
            </a:path>
          </a:pathLst>
        </a:custGeom>
        <a:no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FA31B9E-C6EC-4709-9C46-CA6B288C92CD}">
      <dsp:nvSpPr>
        <dsp:cNvPr id="0" name=""/>
        <dsp:cNvSpPr/>
      </dsp:nvSpPr>
      <dsp:spPr>
        <a:xfrm>
          <a:off x="1671860" y="1366305"/>
          <a:ext cx="0" cy="401854"/>
        </a:xfrm>
        <a:prstGeom prst="line">
          <a:avLst/>
        </a:prstGeom>
        <a:noFill/>
        <a:ln w="12700" cap="flat" cmpd="sng" algn="ctr">
          <a:solidFill>
            <a:schemeClr val="accent1">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8E531ABF-82B9-4750-990D-6721F56E798F}">
      <dsp:nvSpPr>
        <dsp:cNvPr id="0" name=""/>
        <dsp:cNvSpPr/>
      </dsp:nvSpPr>
      <dsp:spPr>
        <a:xfrm>
          <a:off x="1631675" y="1285935"/>
          <a:ext cx="80370" cy="80370"/>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8EA6955-9ACB-4C47-888E-E4ECA4D154D9}">
      <dsp:nvSpPr>
        <dsp:cNvPr id="0" name=""/>
        <dsp:cNvSpPr/>
      </dsp:nvSpPr>
      <dsp:spPr>
        <a:xfrm>
          <a:off x="3805584" y="1768160"/>
          <a:ext cx="2400439" cy="482225"/>
        </a:xfrm>
        <a:prstGeom prst="hexagon">
          <a:avLst>
            <a:gd name="adj" fmla="val 40000"/>
            <a:gd name="vf" fmla="val 115470"/>
          </a:avLst>
        </a:prstGeom>
        <a:gradFill rotWithShape="0">
          <a:gsLst>
            <a:gs pos="0">
              <a:schemeClr val="accent1">
                <a:tint val="100000"/>
                <a:shade val="100000"/>
                <a:satMod val="130000"/>
              </a:schemeClr>
            </a:gs>
            <a:gs pos="31000">
              <a:srgbClr val="3F7FCC"/>
            </a:gs>
            <a:gs pos="65000">
              <a:schemeClr val="bg2">
                <a:lumMod val="7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rtl="0">
            <a:lnSpc>
              <a:spcPct val="90000"/>
            </a:lnSpc>
            <a:spcBef>
              <a:spcPct val="0"/>
            </a:spcBef>
            <a:spcAft>
              <a:spcPct val="35000"/>
            </a:spcAft>
            <a:buNone/>
          </a:pPr>
          <a:r>
            <a:rPr lang="en-US" sz="1300" b="1" kern="1200" dirty="0">
              <a:latin typeface="Times New Roman" panose="02020603050405020304" pitchFamily="18" charset="0"/>
              <a:cs typeface="Times New Roman" panose="02020603050405020304" pitchFamily="18" charset="0"/>
            </a:rPr>
            <a:t>At Hackathon</a:t>
          </a:r>
        </a:p>
      </dsp:txBody>
      <dsp:txXfrm>
        <a:off x="4069917" y="1821262"/>
        <a:ext cx="1871773" cy="376021"/>
      </dsp:txXfrm>
    </dsp:sp>
    <dsp:sp modelId="{70C34ADA-47BB-434C-922F-53FA1E795EBA}">
      <dsp:nvSpPr>
        <dsp:cNvPr id="0" name=""/>
        <dsp:cNvSpPr/>
      </dsp:nvSpPr>
      <dsp:spPr>
        <a:xfrm>
          <a:off x="3338832" y="2732611"/>
          <a:ext cx="3333944" cy="128593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2E89E7E-F472-4196-AE08-FFF46CE1E132}">
      <dsp:nvSpPr>
        <dsp:cNvPr id="0" name=""/>
        <dsp:cNvSpPr/>
      </dsp:nvSpPr>
      <dsp:spPr>
        <a:xfrm>
          <a:off x="6206024" y="2009273"/>
          <a:ext cx="933504" cy="0"/>
        </a:xfrm>
        <a:custGeom>
          <a:avLst/>
          <a:gdLst/>
          <a:ahLst/>
          <a:cxnLst/>
          <a:rect l="0" t="0" r="0" b="0"/>
          <a:pathLst>
            <a:path>
              <a:moveTo>
                <a:pt x="0" y="0"/>
              </a:moveTo>
              <a:lnTo>
                <a:pt x="933504" y="0"/>
              </a:lnTo>
            </a:path>
          </a:pathLst>
        </a:custGeom>
        <a:no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EDBA1D3-5961-4B6F-AB05-A887422E914F}">
      <dsp:nvSpPr>
        <dsp:cNvPr id="0" name=""/>
        <dsp:cNvSpPr/>
      </dsp:nvSpPr>
      <dsp:spPr>
        <a:xfrm>
          <a:off x="5005804" y="2250386"/>
          <a:ext cx="0" cy="401854"/>
        </a:xfrm>
        <a:prstGeom prst="line">
          <a:avLst/>
        </a:prstGeom>
        <a:noFill/>
        <a:ln w="12700" cap="flat" cmpd="sng" algn="ctr">
          <a:solidFill>
            <a:schemeClr val="accent1">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45C65B3F-CA47-4FA8-9DE6-AD3C489DC300}">
      <dsp:nvSpPr>
        <dsp:cNvPr id="0" name=""/>
        <dsp:cNvSpPr/>
      </dsp:nvSpPr>
      <dsp:spPr>
        <a:xfrm>
          <a:off x="4965619" y="2652241"/>
          <a:ext cx="80370" cy="80370"/>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4845FFD-5AFD-4F91-8753-3986DD87FBCF}">
      <dsp:nvSpPr>
        <dsp:cNvPr id="0" name=""/>
        <dsp:cNvSpPr/>
      </dsp:nvSpPr>
      <dsp:spPr>
        <a:xfrm rot="10800000">
          <a:off x="7139528" y="1768160"/>
          <a:ext cx="2400439" cy="482225"/>
        </a:xfrm>
        <a:prstGeom prst="homePlate">
          <a:avLst>
            <a:gd name="adj" fmla="val 40000"/>
          </a:avLst>
        </a:prstGeom>
        <a:gradFill rotWithShape="0">
          <a:gsLst>
            <a:gs pos="0">
              <a:schemeClr val="accent1">
                <a:tint val="100000"/>
                <a:shade val="100000"/>
                <a:satMod val="130000"/>
              </a:schemeClr>
            </a:gs>
            <a:gs pos="31000">
              <a:srgbClr val="3F7FCC"/>
            </a:gs>
            <a:gs pos="65000">
              <a:schemeClr val="bg2">
                <a:lumMod val="7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rtl="0">
            <a:lnSpc>
              <a:spcPct val="90000"/>
            </a:lnSpc>
            <a:spcBef>
              <a:spcPct val="0"/>
            </a:spcBef>
            <a:spcAft>
              <a:spcPct val="35000"/>
            </a:spcAft>
            <a:buNone/>
          </a:pPr>
          <a:r>
            <a:rPr lang="en-US" sz="1300" b="1" kern="1200" dirty="0">
              <a:latin typeface="Times New Roman" panose="02020603050405020304" pitchFamily="18" charset="0"/>
              <a:cs typeface="Times New Roman" panose="02020603050405020304" pitchFamily="18" charset="0"/>
            </a:rPr>
            <a:t>After Hackathon</a:t>
          </a:r>
        </a:p>
      </dsp:txBody>
      <dsp:txXfrm rot="10800000">
        <a:off x="7235973" y="1768160"/>
        <a:ext cx="2303994" cy="482225"/>
      </dsp:txXfrm>
    </dsp:sp>
    <dsp:sp modelId="{13F868D6-EFD2-4671-BE12-604F96250B59}">
      <dsp:nvSpPr>
        <dsp:cNvPr id="0" name=""/>
        <dsp:cNvSpPr/>
      </dsp:nvSpPr>
      <dsp:spPr>
        <a:xfrm>
          <a:off x="6672776" y="0"/>
          <a:ext cx="3333944" cy="128593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809B86-F599-4C3F-8BC8-9466742A5595}">
      <dsp:nvSpPr>
        <dsp:cNvPr id="0" name=""/>
        <dsp:cNvSpPr/>
      </dsp:nvSpPr>
      <dsp:spPr>
        <a:xfrm>
          <a:off x="8339748" y="1366305"/>
          <a:ext cx="0" cy="401854"/>
        </a:xfrm>
        <a:prstGeom prst="line">
          <a:avLst/>
        </a:prstGeom>
        <a:noFill/>
        <a:ln w="12700" cap="flat" cmpd="sng" algn="ctr">
          <a:solidFill>
            <a:schemeClr val="accent1">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3F47E419-89DA-4995-B0B8-E757F905B0A4}">
      <dsp:nvSpPr>
        <dsp:cNvPr id="0" name=""/>
        <dsp:cNvSpPr/>
      </dsp:nvSpPr>
      <dsp:spPr>
        <a:xfrm>
          <a:off x="8299563" y="1285935"/>
          <a:ext cx="80370" cy="80370"/>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C823AD9C-E3C8-222D-39CE-F4470F9D9504}"/>
            </a:ext>
          </a:extLst>
        </p:cNvPr>
        <p:cNvGrpSpPr/>
        <p:nvPr/>
      </p:nvGrpSpPr>
      <p:grpSpPr>
        <a:xfrm>
          <a:off x="0" y="0"/>
          <a:ext cx="0" cy="0"/>
          <a:chOff x="0" y="0"/>
          <a:chExt cx="0" cy="0"/>
        </a:xfrm>
      </p:grpSpPr>
      <p:sp>
        <p:nvSpPr>
          <p:cNvPr id="96" name="Google Shape;96;p2:notes">
            <a:extLst>
              <a:ext uri="{FF2B5EF4-FFF2-40B4-BE49-F238E27FC236}">
                <a16:creationId xmlns:a16="http://schemas.microsoft.com/office/drawing/2014/main" id="{04D5E601-E36F-AD54-C6CE-AB959CFCD8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7" name="Google Shape;97;p2:notes">
            <a:extLst>
              <a:ext uri="{FF2B5EF4-FFF2-40B4-BE49-F238E27FC236}">
                <a16:creationId xmlns:a16="http://schemas.microsoft.com/office/drawing/2014/main" id="{2C29F5ED-0EB8-114E-C859-79ADAF961C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8" name="Google Shape;98;p2:notes">
            <a:extLst>
              <a:ext uri="{FF2B5EF4-FFF2-40B4-BE49-F238E27FC236}">
                <a16:creationId xmlns:a16="http://schemas.microsoft.com/office/drawing/2014/main" id="{D178EAC8-C2EB-DF0B-DA93-DE1A505DE5D6}"/>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spcBef>
                  <a:spcPts val="0"/>
                </a:spcBef>
                <a:spcAft>
                  <a:spcPts val="0"/>
                </a:spcAft>
                <a:buNone/>
              </a:pPr>
              <a:t>2</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359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10" name="Google Shape;11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3</a:t>
            </a:fld>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89344AB2-ADA9-D220-5E8E-9D10E36974B3}"/>
            </a:ext>
          </a:extLst>
        </p:cNvPr>
        <p:cNvGrpSpPr/>
        <p:nvPr/>
      </p:nvGrpSpPr>
      <p:grpSpPr>
        <a:xfrm>
          <a:off x="0" y="0"/>
          <a:ext cx="0" cy="0"/>
          <a:chOff x="0" y="0"/>
          <a:chExt cx="0" cy="0"/>
        </a:xfrm>
      </p:grpSpPr>
      <p:sp>
        <p:nvSpPr>
          <p:cNvPr id="121" name="Google Shape;121;p4:notes">
            <a:extLst>
              <a:ext uri="{FF2B5EF4-FFF2-40B4-BE49-F238E27FC236}">
                <a16:creationId xmlns:a16="http://schemas.microsoft.com/office/drawing/2014/main" id="{74A35F89-D21D-59C6-14C0-887C1BE4CB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2" name="Google Shape;122;p4:notes">
            <a:extLst>
              <a:ext uri="{FF2B5EF4-FFF2-40B4-BE49-F238E27FC236}">
                <a16:creationId xmlns:a16="http://schemas.microsoft.com/office/drawing/2014/main" id="{537B2D55-B594-D6F7-3B42-5779312460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3" name="Google Shape;123;p4:notes">
            <a:extLst>
              <a:ext uri="{FF2B5EF4-FFF2-40B4-BE49-F238E27FC236}">
                <a16:creationId xmlns:a16="http://schemas.microsoft.com/office/drawing/2014/main" id="{112AC63D-0A91-1087-3D8A-27711036FEC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spcBef>
                  <a:spcPts val="0"/>
                </a:spcBef>
                <a:spcAft>
                  <a:spcPts val="0"/>
                </a:spcAft>
                <a:buNone/>
              </a:pPr>
              <a:t>4</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977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CA111C85-7347-76ED-B88A-70305CC295BF}"/>
            </a:ext>
          </a:extLst>
        </p:cNvPr>
        <p:cNvGrpSpPr/>
        <p:nvPr/>
      </p:nvGrpSpPr>
      <p:grpSpPr>
        <a:xfrm>
          <a:off x="0" y="0"/>
          <a:ext cx="0" cy="0"/>
          <a:chOff x="0" y="0"/>
          <a:chExt cx="0" cy="0"/>
        </a:xfrm>
      </p:grpSpPr>
      <p:sp>
        <p:nvSpPr>
          <p:cNvPr id="134" name="Google Shape;134;p5:notes">
            <a:extLst>
              <a:ext uri="{FF2B5EF4-FFF2-40B4-BE49-F238E27FC236}">
                <a16:creationId xmlns:a16="http://schemas.microsoft.com/office/drawing/2014/main" id="{D6527491-8D4D-D4D9-D8FC-118895E4F1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5" name="Google Shape;135;p5:notes">
            <a:extLst>
              <a:ext uri="{FF2B5EF4-FFF2-40B4-BE49-F238E27FC236}">
                <a16:creationId xmlns:a16="http://schemas.microsoft.com/office/drawing/2014/main" id="{09AD87E7-4AF9-8FC4-16B1-9EA2ADECC73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36" name="Google Shape;136;p5:notes">
            <a:extLst>
              <a:ext uri="{FF2B5EF4-FFF2-40B4-BE49-F238E27FC236}">
                <a16:creationId xmlns:a16="http://schemas.microsoft.com/office/drawing/2014/main" id="{C5E0CC18-F5C5-FD1A-1CE6-F4FFD5DF1419}"/>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spcBef>
                  <a:spcPts val="0"/>
                </a:spcBef>
                <a:spcAft>
                  <a:spcPts val="0"/>
                </a:spcAft>
                <a:buNone/>
              </a:pPr>
              <a:t>5</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5536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8" name="Google Shape;14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49" name="Google Shape;149;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spcBef>
                  <a:spcPts val="0"/>
                </a:spcBef>
                <a:spcAft>
                  <a:spcPts val="0"/>
                </a:spcAft>
                <a:buNone/>
              </a:pPr>
              <a:t>6</a:t>
            </a:fld>
            <a:endParaRPr lang="en-US"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BD8079E-2AAA-FF5C-C08A-E969224531E2}"/>
            </a:ext>
          </a:extLst>
        </p:cNvPr>
        <p:cNvGrpSpPr/>
        <p:nvPr/>
      </p:nvGrpSpPr>
      <p:grpSpPr>
        <a:xfrm>
          <a:off x="0" y="0"/>
          <a:ext cx="0" cy="0"/>
          <a:chOff x="0" y="0"/>
          <a:chExt cx="0" cy="0"/>
        </a:xfrm>
      </p:grpSpPr>
      <p:sp>
        <p:nvSpPr>
          <p:cNvPr id="160" name="Google Shape;160;p7:notes">
            <a:extLst>
              <a:ext uri="{FF2B5EF4-FFF2-40B4-BE49-F238E27FC236}">
                <a16:creationId xmlns:a16="http://schemas.microsoft.com/office/drawing/2014/main" id="{F640AEB0-ED03-DA8B-937C-BF829E7EFE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1" name="Google Shape;161;p7:notes">
            <a:extLst>
              <a:ext uri="{FF2B5EF4-FFF2-40B4-BE49-F238E27FC236}">
                <a16:creationId xmlns:a16="http://schemas.microsoft.com/office/drawing/2014/main" id="{7E9252CA-9625-23B4-D498-AC111144F6C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2" name="Google Shape;162;p7:notes">
            <a:extLst>
              <a:ext uri="{FF2B5EF4-FFF2-40B4-BE49-F238E27FC236}">
                <a16:creationId xmlns:a16="http://schemas.microsoft.com/office/drawing/2014/main" id="{A2B2B4EF-EBE0-E427-6B5C-278D097C11C1}"/>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spcBef>
                  <a:spcPts val="0"/>
                </a:spcBef>
                <a:spcAft>
                  <a:spcPts val="0"/>
                </a:spcAft>
                <a:buNone/>
              </a:pPr>
              <a:t>7</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087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914400" y="2130428"/>
            <a:ext cx="103632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0"/>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0" i="0" u="none" strike="noStrike" cap="none">
                <a:solidFill>
                  <a:srgbClr val="898989"/>
                </a:solidFill>
                <a:latin typeface="Oswald"/>
                <a:ea typeface="Oswald"/>
                <a:cs typeface="Oswald"/>
                <a:sym typeface="Oswald"/>
              </a:defRPr>
            </a:lvl1pPr>
            <a:lvl2pPr marL="0" lvl="1" indent="0" algn="r">
              <a:spcBef>
                <a:spcPts val="0"/>
              </a:spcBef>
              <a:spcAft>
                <a:spcPts val="0"/>
              </a:spcAft>
              <a:buNone/>
              <a:defRPr sz="1200" b="0" i="0" u="none" strike="noStrike" cap="none">
                <a:solidFill>
                  <a:srgbClr val="898989"/>
                </a:solidFill>
                <a:latin typeface="Oswald"/>
                <a:ea typeface="Oswald"/>
                <a:cs typeface="Oswald"/>
                <a:sym typeface="Oswald"/>
              </a:defRPr>
            </a:lvl2pPr>
            <a:lvl3pPr marL="0" lvl="2" indent="0" algn="r">
              <a:spcBef>
                <a:spcPts val="0"/>
              </a:spcBef>
              <a:spcAft>
                <a:spcPts val="0"/>
              </a:spcAft>
              <a:buNone/>
              <a:defRPr sz="1200" b="0" i="0" u="none" strike="noStrike" cap="none">
                <a:solidFill>
                  <a:srgbClr val="898989"/>
                </a:solidFill>
                <a:latin typeface="Oswald"/>
                <a:ea typeface="Oswald"/>
                <a:cs typeface="Oswald"/>
                <a:sym typeface="Oswald"/>
              </a:defRPr>
            </a:lvl3pPr>
            <a:lvl4pPr marL="0" lvl="3" indent="0" algn="r">
              <a:spcBef>
                <a:spcPts val="0"/>
              </a:spcBef>
              <a:spcAft>
                <a:spcPts val="0"/>
              </a:spcAft>
              <a:buNone/>
              <a:defRPr sz="1200" b="0" i="0" u="none" strike="noStrike" cap="none">
                <a:solidFill>
                  <a:srgbClr val="898989"/>
                </a:solidFill>
                <a:latin typeface="Oswald"/>
                <a:ea typeface="Oswald"/>
                <a:cs typeface="Oswald"/>
                <a:sym typeface="Oswald"/>
              </a:defRPr>
            </a:lvl4pPr>
            <a:lvl5pPr marL="0" lvl="4" indent="0" algn="r">
              <a:spcBef>
                <a:spcPts val="0"/>
              </a:spcBef>
              <a:spcAft>
                <a:spcPts val="0"/>
              </a:spcAft>
              <a:buNone/>
              <a:defRPr sz="1200" b="0" i="0" u="none" strike="noStrike" cap="none">
                <a:solidFill>
                  <a:srgbClr val="898989"/>
                </a:solidFill>
                <a:latin typeface="Oswald"/>
                <a:ea typeface="Oswald"/>
                <a:cs typeface="Oswald"/>
                <a:sym typeface="Oswald"/>
              </a:defRPr>
            </a:lvl5pPr>
            <a:lvl6pPr marL="0" lvl="5" indent="0" algn="r">
              <a:spcBef>
                <a:spcPts val="0"/>
              </a:spcBef>
              <a:spcAft>
                <a:spcPts val="0"/>
              </a:spcAft>
              <a:buNone/>
              <a:defRPr sz="1200" b="0" i="0" u="none" strike="noStrike" cap="none">
                <a:solidFill>
                  <a:srgbClr val="898989"/>
                </a:solidFill>
                <a:latin typeface="Oswald"/>
                <a:ea typeface="Oswald"/>
                <a:cs typeface="Oswald"/>
                <a:sym typeface="Oswald"/>
              </a:defRPr>
            </a:lvl6pPr>
            <a:lvl7pPr marL="0" lvl="6" indent="0" algn="r">
              <a:spcBef>
                <a:spcPts val="0"/>
              </a:spcBef>
              <a:spcAft>
                <a:spcPts val="0"/>
              </a:spcAft>
              <a:buNone/>
              <a:defRPr sz="1200" b="0" i="0" u="none" strike="noStrike" cap="none">
                <a:solidFill>
                  <a:srgbClr val="898989"/>
                </a:solidFill>
                <a:latin typeface="Oswald"/>
                <a:ea typeface="Oswald"/>
                <a:cs typeface="Oswald"/>
                <a:sym typeface="Oswald"/>
              </a:defRPr>
            </a:lvl7pPr>
            <a:lvl8pPr marL="0" lvl="7" indent="0" algn="r">
              <a:spcBef>
                <a:spcPts val="0"/>
              </a:spcBef>
              <a:spcAft>
                <a:spcPts val="0"/>
              </a:spcAft>
              <a:buNone/>
              <a:defRPr sz="1200" b="0" i="0" u="none" strike="noStrike" cap="none">
                <a:solidFill>
                  <a:srgbClr val="898989"/>
                </a:solidFill>
                <a:latin typeface="Oswald"/>
                <a:ea typeface="Oswald"/>
                <a:cs typeface="Oswald"/>
                <a:sym typeface="Oswald"/>
              </a:defRPr>
            </a:lvl8pPr>
            <a:lvl9pPr marL="0" lvl="8" indent="0" algn="r">
              <a:spcBef>
                <a:spcPts val="0"/>
              </a:spcBef>
              <a:spcAft>
                <a:spcPts val="0"/>
              </a:spcAft>
              <a:buNone/>
              <a:defRPr sz="1200" b="0" i="0" u="none" strike="noStrike" cap="none">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3580606" y="-1875631"/>
            <a:ext cx="5030788"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7285038" y="1828804"/>
            <a:ext cx="5851525"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1697038" y="-812796"/>
            <a:ext cx="5851525"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1"/>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11"/>
          <p:cNvSpPr txBox="1">
            <a:spLocks noGrp="1"/>
          </p:cNvSpPr>
          <p:nvPr>
            <p:ph type="body" idx="1"/>
          </p:nvPr>
        </p:nvSpPr>
        <p:spPr>
          <a:xfrm>
            <a:off x="609600" y="1095375"/>
            <a:ext cx="10972800" cy="50307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963084" y="4406903"/>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609600" y="1600203"/>
            <a:ext cx="53848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3"/>
          <p:cNvSpPr txBox="1">
            <a:spLocks noGrp="1"/>
          </p:cNvSpPr>
          <p:nvPr>
            <p:ph type="body" idx="2"/>
          </p:nvPr>
        </p:nvSpPr>
        <p:spPr>
          <a:xfrm>
            <a:off x="6197600" y="1600203"/>
            <a:ext cx="53848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4"/>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14"/>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4"/>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4"/>
          <p:cNvSpPr txBox="1">
            <a:spLocks noGrp="1"/>
          </p:cNvSpPr>
          <p:nvPr>
            <p:ph type="body" idx="3"/>
          </p:nvPr>
        </p:nvSpPr>
        <p:spPr>
          <a:xfrm>
            <a:off x="6193369"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4"/>
          <p:cNvSpPr txBox="1">
            <a:spLocks noGrp="1"/>
          </p:cNvSpPr>
          <p:nvPr>
            <p:ph type="body" idx="4"/>
          </p:nvPr>
        </p:nvSpPr>
        <p:spPr>
          <a:xfrm>
            <a:off x="6193369"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15"/>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6"/>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609602"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609602" y="1435103"/>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18"/>
          <p:cNvSpPr>
            <a:spLocks noGrp="1"/>
          </p:cNvSpPr>
          <p:nvPr>
            <p:ph type="pic" idx="2"/>
          </p:nvPr>
        </p:nvSpPr>
        <p:spPr>
          <a:xfrm>
            <a:off x="2389717" y="612775"/>
            <a:ext cx="7315200" cy="4114800"/>
          </a:xfrm>
          <a:prstGeom prst="rect">
            <a:avLst/>
          </a:prstGeom>
          <a:noFill/>
          <a:ln>
            <a:noFill/>
          </a:ln>
        </p:spPr>
      </p:sp>
      <p:sp>
        <p:nvSpPr>
          <p:cNvPr id="68" name="Google Shape;68;p18"/>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Oswald"/>
                <a:ea typeface="Oswald"/>
                <a:cs typeface="Oswald"/>
                <a:sym typeface="Oswald"/>
              </a:defRPr>
            </a:lvl1pPr>
            <a:lvl2pPr marL="0" lvl="1" indent="0" algn="r">
              <a:spcBef>
                <a:spcPts val="0"/>
              </a:spcBef>
              <a:spcAft>
                <a:spcPts val="0"/>
              </a:spcAft>
              <a:buNone/>
              <a:defRPr sz="1200">
                <a:solidFill>
                  <a:srgbClr val="898989"/>
                </a:solidFill>
                <a:latin typeface="Oswald"/>
                <a:ea typeface="Oswald"/>
                <a:cs typeface="Oswald"/>
                <a:sym typeface="Oswald"/>
              </a:defRPr>
            </a:lvl2pPr>
            <a:lvl3pPr marL="0" lvl="2" indent="0" algn="r">
              <a:spcBef>
                <a:spcPts val="0"/>
              </a:spcBef>
              <a:spcAft>
                <a:spcPts val="0"/>
              </a:spcAft>
              <a:buNone/>
              <a:defRPr sz="1200">
                <a:solidFill>
                  <a:srgbClr val="898989"/>
                </a:solidFill>
                <a:latin typeface="Oswald"/>
                <a:ea typeface="Oswald"/>
                <a:cs typeface="Oswald"/>
                <a:sym typeface="Oswald"/>
              </a:defRPr>
            </a:lvl3pPr>
            <a:lvl4pPr marL="0" lvl="3" indent="0" algn="r">
              <a:spcBef>
                <a:spcPts val="0"/>
              </a:spcBef>
              <a:spcAft>
                <a:spcPts val="0"/>
              </a:spcAft>
              <a:buNone/>
              <a:defRPr sz="1200">
                <a:solidFill>
                  <a:srgbClr val="898989"/>
                </a:solidFill>
                <a:latin typeface="Oswald"/>
                <a:ea typeface="Oswald"/>
                <a:cs typeface="Oswald"/>
                <a:sym typeface="Oswald"/>
              </a:defRPr>
            </a:lvl4pPr>
            <a:lvl5pPr marL="0" lvl="4" indent="0" algn="r">
              <a:spcBef>
                <a:spcPts val="0"/>
              </a:spcBef>
              <a:spcAft>
                <a:spcPts val="0"/>
              </a:spcAft>
              <a:buNone/>
              <a:defRPr sz="1200">
                <a:solidFill>
                  <a:srgbClr val="898989"/>
                </a:solidFill>
                <a:latin typeface="Oswald"/>
                <a:ea typeface="Oswald"/>
                <a:cs typeface="Oswald"/>
                <a:sym typeface="Oswald"/>
              </a:defRPr>
            </a:lvl5pPr>
            <a:lvl6pPr marL="0" lvl="5" indent="0" algn="r">
              <a:spcBef>
                <a:spcPts val="0"/>
              </a:spcBef>
              <a:spcAft>
                <a:spcPts val="0"/>
              </a:spcAft>
              <a:buNone/>
              <a:defRPr sz="1200">
                <a:solidFill>
                  <a:srgbClr val="898989"/>
                </a:solidFill>
                <a:latin typeface="Oswald"/>
                <a:ea typeface="Oswald"/>
                <a:cs typeface="Oswald"/>
                <a:sym typeface="Oswald"/>
              </a:defRPr>
            </a:lvl6pPr>
            <a:lvl7pPr marL="0" lvl="6" indent="0" algn="r">
              <a:spcBef>
                <a:spcPts val="0"/>
              </a:spcBef>
              <a:spcAft>
                <a:spcPts val="0"/>
              </a:spcAft>
              <a:buNone/>
              <a:defRPr sz="1200">
                <a:solidFill>
                  <a:srgbClr val="898989"/>
                </a:solidFill>
                <a:latin typeface="Oswald"/>
                <a:ea typeface="Oswald"/>
                <a:cs typeface="Oswald"/>
                <a:sym typeface="Oswald"/>
              </a:defRPr>
            </a:lvl7pPr>
            <a:lvl8pPr marL="0" lvl="7" indent="0" algn="r">
              <a:spcBef>
                <a:spcPts val="0"/>
              </a:spcBef>
              <a:spcAft>
                <a:spcPts val="0"/>
              </a:spcAft>
              <a:buNone/>
              <a:defRPr sz="1200">
                <a:solidFill>
                  <a:srgbClr val="898989"/>
                </a:solidFill>
                <a:latin typeface="Oswald"/>
                <a:ea typeface="Oswald"/>
                <a:cs typeface="Oswald"/>
                <a:sym typeface="Oswald"/>
              </a:defRPr>
            </a:lvl8pPr>
            <a:lvl9pPr marL="0" lvl="8" indent="0" algn="r">
              <a:spcBef>
                <a:spcPts val="0"/>
              </a:spcBef>
              <a:spcAft>
                <a:spcPts val="0"/>
              </a:spcAft>
              <a:buNone/>
              <a:defRPr sz="1200">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Oswald"/>
                <a:ea typeface="Oswald"/>
                <a:cs typeface="Oswald"/>
                <a:sym typeface="Oswald"/>
              </a:defRPr>
            </a:lvl1pPr>
            <a:lvl2pPr marR="0" lvl="1" algn="ctr" rtl="0">
              <a:spcBef>
                <a:spcPts val="0"/>
              </a:spcBef>
              <a:spcAft>
                <a:spcPts val="0"/>
              </a:spcAft>
              <a:buSzPts val="1400"/>
              <a:buNone/>
              <a:defRPr sz="4400" b="0" i="0" u="none" strike="noStrike" cap="none">
                <a:solidFill>
                  <a:schemeClr val="dk1"/>
                </a:solidFill>
                <a:latin typeface="Oswald"/>
                <a:ea typeface="Oswald"/>
                <a:cs typeface="Oswald"/>
                <a:sym typeface="Oswald"/>
              </a:defRPr>
            </a:lvl2pPr>
            <a:lvl3pPr marR="0" lvl="2" algn="ctr" rtl="0">
              <a:spcBef>
                <a:spcPts val="0"/>
              </a:spcBef>
              <a:spcAft>
                <a:spcPts val="0"/>
              </a:spcAft>
              <a:buSzPts val="1400"/>
              <a:buNone/>
              <a:defRPr sz="4400" b="0" i="0" u="none" strike="noStrike" cap="none">
                <a:solidFill>
                  <a:schemeClr val="dk1"/>
                </a:solidFill>
                <a:latin typeface="Oswald"/>
                <a:ea typeface="Oswald"/>
                <a:cs typeface="Oswald"/>
                <a:sym typeface="Oswald"/>
              </a:defRPr>
            </a:lvl3pPr>
            <a:lvl4pPr marR="0" lvl="3" algn="ctr" rtl="0">
              <a:spcBef>
                <a:spcPts val="0"/>
              </a:spcBef>
              <a:spcAft>
                <a:spcPts val="0"/>
              </a:spcAft>
              <a:buSzPts val="1400"/>
              <a:buNone/>
              <a:defRPr sz="4400" b="0" i="0" u="none" strike="noStrike" cap="none">
                <a:solidFill>
                  <a:schemeClr val="dk1"/>
                </a:solidFill>
                <a:latin typeface="Oswald"/>
                <a:ea typeface="Oswald"/>
                <a:cs typeface="Oswald"/>
                <a:sym typeface="Oswald"/>
              </a:defRPr>
            </a:lvl4pPr>
            <a:lvl5pPr marR="0" lvl="4" algn="ctr" rtl="0">
              <a:spcBef>
                <a:spcPts val="0"/>
              </a:spcBef>
              <a:spcAft>
                <a:spcPts val="0"/>
              </a:spcAft>
              <a:buSzPts val="1400"/>
              <a:buNone/>
              <a:defRPr sz="4400" b="0" i="0" u="none" strike="noStrike" cap="none">
                <a:solidFill>
                  <a:schemeClr val="dk1"/>
                </a:solidFill>
                <a:latin typeface="Oswald"/>
                <a:ea typeface="Oswald"/>
                <a:cs typeface="Oswald"/>
                <a:sym typeface="Oswald"/>
              </a:defRPr>
            </a:lvl5pPr>
            <a:lvl6pPr marR="0" lvl="5" algn="ctr" rtl="0">
              <a:spcBef>
                <a:spcPts val="0"/>
              </a:spcBef>
              <a:spcAft>
                <a:spcPts val="0"/>
              </a:spcAft>
              <a:buSzPts val="1400"/>
              <a:buNone/>
              <a:defRPr sz="4400" b="0" i="0" u="none" strike="noStrike" cap="none">
                <a:solidFill>
                  <a:schemeClr val="dk1"/>
                </a:solidFill>
                <a:latin typeface="Oswald"/>
                <a:ea typeface="Oswald"/>
                <a:cs typeface="Oswald"/>
                <a:sym typeface="Oswald"/>
              </a:defRPr>
            </a:lvl6pPr>
            <a:lvl7pPr marR="0" lvl="6" algn="ctr" rtl="0">
              <a:spcBef>
                <a:spcPts val="0"/>
              </a:spcBef>
              <a:spcAft>
                <a:spcPts val="0"/>
              </a:spcAft>
              <a:buSzPts val="1400"/>
              <a:buNone/>
              <a:defRPr sz="4400" b="0" i="0" u="none" strike="noStrike" cap="none">
                <a:solidFill>
                  <a:schemeClr val="dk1"/>
                </a:solidFill>
                <a:latin typeface="Oswald"/>
                <a:ea typeface="Oswald"/>
                <a:cs typeface="Oswald"/>
                <a:sym typeface="Oswald"/>
              </a:defRPr>
            </a:lvl7pPr>
            <a:lvl8pPr marR="0" lvl="7" algn="ctr" rtl="0">
              <a:spcBef>
                <a:spcPts val="0"/>
              </a:spcBef>
              <a:spcAft>
                <a:spcPts val="0"/>
              </a:spcAft>
              <a:buSzPts val="1400"/>
              <a:buNone/>
              <a:defRPr sz="4400" b="0" i="0" u="none" strike="noStrike" cap="none">
                <a:solidFill>
                  <a:schemeClr val="dk1"/>
                </a:solidFill>
                <a:latin typeface="Oswald"/>
                <a:ea typeface="Oswald"/>
                <a:cs typeface="Oswald"/>
                <a:sym typeface="Oswald"/>
              </a:defRPr>
            </a:lvl8pPr>
            <a:lvl9pPr marR="0" lvl="8" algn="ctr" rtl="0">
              <a:spcBef>
                <a:spcPts val="0"/>
              </a:spcBef>
              <a:spcAft>
                <a:spcPts val="0"/>
              </a:spcAft>
              <a:buSzPts val="1400"/>
              <a:buNone/>
              <a:defRPr sz="4400" b="0" i="0" u="none" strike="noStrike" cap="none">
                <a:solidFill>
                  <a:schemeClr val="dk1"/>
                </a:solidFill>
                <a:latin typeface="Oswald"/>
                <a:ea typeface="Oswald"/>
                <a:cs typeface="Oswald"/>
                <a:sym typeface="Oswald"/>
              </a:defRPr>
            </a:lvl9pPr>
          </a:lstStyle>
          <a:p>
            <a:endParaRPr/>
          </a:p>
        </p:txBody>
      </p:sp>
      <p:sp>
        <p:nvSpPr>
          <p:cNvPr id="11" name="Google Shape;11;p9"/>
          <p:cNvSpPr txBox="1">
            <a:spLocks noGrp="1"/>
          </p:cNvSpPr>
          <p:nvPr>
            <p:ph type="body" idx="1"/>
          </p:nvPr>
        </p:nvSpPr>
        <p:spPr>
          <a:xfrm>
            <a:off x="609600" y="1095375"/>
            <a:ext cx="10972800" cy="5030788"/>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Oswald"/>
                <a:ea typeface="Oswald"/>
                <a:cs typeface="Oswald"/>
                <a:sym typeface="Oswald"/>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Oswald"/>
                <a:ea typeface="Oswald"/>
                <a:cs typeface="Oswald"/>
                <a:sym typeface="Oswald"/>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Oswald"/>
                <a:ea typeface="Oswald"/>
                <a:cs typeface="Oswald"/>
                <a:sym typeface="Oswald"/>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Oswald"/>
                <a:ea typeface="Oswald"/>
                <a:cs typeface="Oswald"/>
                <a:sym typeface="Oswald"/>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Oswald"/>
                <a:ea typeface="Oswald"/>
                <a:cs typeface="Oswald"/>
                <a:sym typeface="Oswald"/>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Oswald"/>
                <a:ea typeface="Oswald"/>
                <a:cs typeface="Oswald"/>
                <a:sym typeface="Oswal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Oswald"/>
                <a:ea typeface="Oswald"/>
                <a:cs typeface="Oswald"/>
                <a:sym typeface="Oswal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Oswald"/>
                <a:ea typeface="Oswald"/>
                <a:cs typeface="Oswald"/>
                <a:sym typeface="Oswald"/>
              </a:defRPr>
            </a:lvl1pPr>
            <a:lvl2pPr marL="0" marR="0" lvl="1" indent="0" algn="r" rtl="0">
              <a:spcBef>
                <a:spcPts val="0"/>
              </a:spcBef>
              <a:spcAft>
                <a:spcPts val="0"/>
              </a:spcAft>
              <a:buNone/>
              <a:defRPr sz="1200" b="0" i="0" u="none" strike="noStrike" cap="none">
                <a:solidFill>
                  <a:srgbClr val="898989"/>
                </a:solidFill>
                <a:latin typeface="Oswald"/>
                <a:ea typeface="Oswald"/>
                <a:cs typeface="Oswald"/>
                <a:sym typeface="Oswald"/>
              </a:defRPr>
            </a:lvl2pPr>
            <a:lvl3pPr marL="0" marR="0" lvl="2" indent="0" algn="r" rtl="0">
              <a:spcBef>
                <a:spcPts val="0"/>
              </a:spcBef>
              <a:spcAft>
                <a:spcPts val="0"/>
              </a:spcAft>
              <a:buNone/>
              <a:defRPr sz="1200" b="0" i="0" u="none" strike="noStrike" cap="none">
                <a:solidFill>
                  <a:srgbClr val="898989"/>
                </a:solidFill>
                <a:latin typeface="Oswald"/>
                <a:ea typeface="Oswald"/>
                <a:cs typeface="Oswald"/>
                <a:sym typeface="Oswald"/>
              </a:defRPr>
            </a:lvl3pPr>
            <a:lvl4pPr marL="0" marR="0" lvl="3" indent="0" algn="r" rtl="0">
              <a:spcBef>
                <a:spcPts val="0"/>
              </a:spcBef>
              <a:spcAft>
                <a:spcPts val="0"/>
              </a:spcAft>
              <a:buNone/>
              <a:defRPr sz="1200" b="0" i="0" u="none" strike="noStrike" cap="none">
                <a:solidFill>
                  <a:srgbClr val="898989"/>
                </a:solidFill>
                <a:latin typeface="Oswald"/>
                <a:ea typeface="Oswald"/>
                <a:cs typeface="Oswald"/>
                <a:sym typeface="Oswald"/>
              </a:defRPr>
            </a:lvl4pPr>
            <a:lvl5pPr marL="0" marR="0" lvl="4" indent="0" algn="r" rtl="0">
              <a:spcBef>
                <a:spcPts val="0"/>
              </a:spcBef>
              <a:spcAft>
                <a:spcPts val="0"/>
              </a:spcAft>
              <a:buNone/>
              <a:defRPr sz="1200" b="0" i="0" u="none" strike="noStrike" cap="none">
                <a:solidFill>
                  <a:srgbClr val="898989"/>
                </a:solidFill>
                <a:latin typeface="Oswald"/>
                <a:ea typeface="Oswald"/>
                <a:cs typeface="Oswald"/>
                <a:sym typeface="Oswald"/>
              </a:defRPr>
            </a:lvl5pPr>
            <a:lvl6pPr marL="0" marR="0" lvl="5" indent="0" algn="r" rtl="0">
              <a:spcBef>
                <a:spcPts val="0"/>
              </a:spcBef>
              <a:spcAft>
                <a:spcPts val="0"/>
              </a:spcAft>
              <a:buNone/>
              <a:defRPr sz="1200" b="0" i="0" u="none" strike="noStrike" cap="none">
                <a:solidFill>
                  <a:srgbClr val="898989"/>
                </a:solidFill>
                <a:latin typeface="Oswald"/>
                <a:ea typeface="Oswald"/>
                <a:cs typeface="Oswald"/>
                <a:sym typeface="Oswald"/>
              </a:defRPr>
            </a:lvl6pPr>
            <a:lvl7pPr marL="0" marR="0" lvl="6" indent="0" algn="r" rtl="0">
              <a:spcBef>
                <a:spcPts val="0"/>
              </a:spcBef>
              <a:spcAft>
                <a:spcPts val="0"/>
              </a:spcAft>
              <a:buNone/>
              <a:defRPr sz="1200" b="0" i="0" u="none" strike="noStrike" cap="none">
                <a:solidFill>
                  <a:srgbClr val="898989"/>
                </a:solidFill>
                <a:latin typeface="Oswald"/>
                <a:ea typeface="Oswald"/>
                <a:cs typeface="Oswald"/>
                <a:sym typeface="Oswald"/>
              </a:defRPr>
            </a:lvl7pPr>
            <a:lvl8pPr marL="0" marR="0" lvl="7" indent="0" algn="r" rtl="0">
              <a:spcBef>
                <a:spcPts val="0"/>
              </a:spcBef>
              <a:spcAft>
                <a:spcPts val="0"/>
              </a:spcAft>
              <a:buNone/>
              <a:defRPr sz="1200" b="0" i="0" u="none" strike="noStrike" cap="none">
                <a:solidFill>
                  <a:srgbClr val="898989"/>
                </a:solidFill>
                <a:latin typeface="Oswald"/>
                <a:ea typeface="Oswald"/>
                <a:cs typeface="Oswald"/>
                <a:sym typeface="Oswald"/>
              </a:defRPr>
            </a:lvl8pPr>
            <a:lvl9pPr marL="0" marR="0" lvl="8" indent="0" algn="r" rtl="0">
              <a:spcBef>
                <a:spcPts val="0"/>
              </a:spcBef>
              <a:spcAft>
                <a:spcPts val="0"/>
              </a:spcAft>
              <a:buNone/>
              <a:defRPr sz="1200" b="0" i="0" u="none" strike="noStrike" cap="none">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1.jpe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jpe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31.jpe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1.xml"/><Relationship Id="rId14"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openxmlformats.org/officeDocument/2006/relationships/hyperlink" Target="https://www.gartner.com/en/newsroom/press-releases/2025-03-18-gartner-identifies-top-supply-chain-technology-trends-for-2025" TargetMode="External"/><Relationship Id="rId3" Type="http://schemas.openxmlformats.org/officeDocument/2006/relationships/image" Target="../media/image32.jpeg"/><Relationship Id="rId7" Type="http://schemas.openxmlformats.org/officeDocument/2006/relationships/hyperlink" Target="https://www.mckinsey.com/capabilities/quantumblack/our-insights/the-state-of-ai"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ocs.cloud.google.com/docs/generative-ai" TargetMode="External"/><Relationship Id="rId5" Type="http://schemas.openxmlformats.org/officeDocument/2006/relationships/hyperlink" Target="https://ai.google.dev/api" TargetMode="External"/><Relationship Id="rId4" Type="http://schemas.openxmlformats.org/officeDocument/2006/relationships/image" Target="../media/image6.png"/><Relationship Id="rId9" Type="http://schemas.openxmlformats.org/officeDocument/2006/relationships/hyperlink" Target="https://github.com/iriddhi11/Exceptra.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87"/>
        <p:cNvGrpSpPr/>
        <p:nvPr/>
      </p:nvGrpSpPr>
      <p:grpSpPr>
        <a:xfrm>
          <a:off x="0" y="0"/>
          <a:ext cx="0" cy="0"/>
          <a:chOff x="0" y="0"/>
          <a:chExt cx="0" cy="0"/>
        </a:xfrm>
      </p:grpSpPr>
      <p:sp>
        <p:nvSpPr>
          <p:cNvPr id="88" name="Google Shape;88;p1"/>
          <p:cNvSpPr/>
          <p:nvPr/>
        </p:nvSpPr>
        <p:spPr>
          <a:xfrm>
            <a:off x="1524000" y="0"/>
            <a:ext cx="9144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9" name="Google Shape;89;p1" descr="A colorful pyramids with a bright light&#10;&#10;Description automatically generated"/>
          <p:cNvPicPr preferRelativeResize="0"/>
          <p:nvPr/>
        </p:nvPicPr>
        <p:blipFill rotWithShape="1">
          <a:blip r:embed="rId3">
            <a:alphaModFix amt="40000"/>
          </a:blip>
          <a:srcRect/>
          <a:stretch/>
        </p:blipFill>
        <p:spPr>
          <a:xfrm>
            <a:off x="-22086" y="29534"/>
            <a:ext cx="12191998" cy="6865187"/>
          </a:xfrm>
          <a:prstGeom prst="rect">
            <a:avLst/>
          </a:prstGeom>
          <a:noFill/>
          <a:ln>
            <a:noFill/>
          </a:ln>
        </p:spPr>
      </p:pic>
      <p:sp>
        <p:nvSpPr>
          <p:cNvPr id="90" name="Google Shape;90;p1"/>
          <p:cNvSpPr txBox="1"/>
          <p:nvPr/>
        </p:nvSpPr>
        <p:spPr>
          <a:xfrm>
            <a:off x="0" y="2076998"/>
            <a:ext cx="9952500" cy="4001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rgbClr val="FFFFFF"/>
              </a:solidFill>
              <a:latin typeface="Calibri"/>
              <a:ea typeface="Calibri"/>
              <a:cs typeface="Calibri"/>
              <a:sym typeface="Calibri"/>
            </a:endParaRPr>
          </a:p>
          <a:p>
            <a:pPr marL="285750" marR="0" lvl="0" indent="-285750" algn="just" rtl="0">
              <a:lnSpc>
                <a:spcPct val="200000"/>
              </a:lnSpc>
              <a:spcBef>
                <a:spcPts val="0"/>
              </a:spcBef>
              <a:spcAft>
                <a:spcPts val="0"/>
              </a:spcAft>
              <a:buClr>
                <a:srgbClr val="FFFFFF"/>
              </a:buClr>
              <a:buSzPts val="2400"/>
              <a:buFont typeface="Arial"/>
              <a:buChar char="•"/>
            </a:pPr>
            <a:r>
              <a:rPr lang="en-US" sz="1800" b="1" dirty="0">
                <a:solidFill>
                  <a:srgbClr val="FFFFFF"/>
                </a:solidFill>
                <a:latin typeface="Times New Roman" panose="02020603050405020304" pitchFamily="18" charset="0"/>
                <a:cs typeface="Times New Roman" panose="02020603050405020304" pitchFamily="18" charset="0"/>
                <a:sym typeface="Arial"/>
              </a:rPr>
              <a:t>Problem Statement ID – 02</a:t>
            </a:r>
            <a:endParaRPr lang="en-US" sz="1100" dirty="0">
              <a:latin typeface="Times New Roman" panose="02020603050405020304" pitchFamily="18" charset="0"/>
              <a:cs typeface="Times New Roman" panose="02020603050405020304" pitchFamily="18" charset="0"/>
            </a:endParaRPr>
          </a:p>
          <a:p>
            <a:pPr marL="285750" lvl="0" indent="-285750" algn="just">
              <a:lnSpc>
                <a:spcPct val="200000"/>
              </a:lnSpc>
              <a:buClr>
                <a:srgbClr val="FFFFFF"/>
              </a:buClr>
              <a:buSzPts val="2400"/>
              <a:buFont typeface="Arial"/>
              <a:buChar char="•"/>
            </a:pPr>
            <a:r>
              <a:rPr lang="en-US" sz="1800" b="1" dirty="0">
                <a:solidFill>
                  <a:srgbClr val="FFFFFF"/>
                </a:solidFill>
                <a:latin typeface="Times New Roman" panose="02020603050405020304" pitchFamily="18" charset="0"/>
                <a:cs typeface="Times New Roman" panose="02020603050405020304" pitchFamily="18" charset="0"/>
                <a:sym typeface="Arial"/>
              </a:rPr>
              <a:t>Problem Statement Title- </a:t>
            </a:r>
            <a:r>
              <a:rPr lang="en-US" sz="1600" b="1" dirty="0">
                <a:solidFill>
                  <a:schemeClr val="bg1"/>
                </a:solidFill>
                <a:latin typeface="Times New Roman" panose="02020603050405020304" pitchFamily="18" charset="0"/>
                <a:cs typeface="Times New Roman" panose="02020603050405020304" pitchFamily="18" charset="0"/>
              </a:rPr>
              <a:t>Generative AI for Supply Chain Management</a:t>
            </a:r>
            <a:r>
              <a:rPr lang="en-US" sz="1600" dirty="0">
                <a:solidFill>
                  <a:schemeClr val="bg1"/>
                </a:solidFill>
                <a:latin typeface="Times New Roman" panose="02020603050405020304" pitchFamily="18" charset="0"/>
                <a:cs typeface="Times New Roman" panose="02020603050405020304" pitchFamily="18" charset="0"/>
              </a:rPr>
              <a:t> </a:t>
            </a:r>
            <a:endParaRPr lang="en-US" sz="1050" dirty="0">
              <a:solidFill>
                <a:schemeClr val="bg1"/>
              </a:solidFill>
              <a:latin typeface="Times New Roman" panose="02020603050405020304" pitchFamily="18" charset="0"/>
              <a:cs typeface="Times New Roman" panose="02020603050405020304" pitchFamily="18" charset="0"/>
            </a:endParaRPr>
          </a:p>
          <a:p>
            <a:pPr marL="285750" marR="0" lvl="0" indent="-285750" algn="just" rtl="0">
              <a:lnSpc>
                <a:spcPct val="200000"/>
              </a:lnSpc>
              <a:spcBef>
                <a:spcPts val="0"/>
              </a:spcBef>
              <a:spcAft>
                <a:spcPts val="0"/>
              </a:spcAft>
              <a:buClr>
                <a:srgbClr val="FFFFFF"/>
              </a:buClr>
              <a:buSzPts val="2400"/>
              <a:buFont typeface="Arial"/>
              <a:buChar char="•"/>
            </a:pPr>
            <a:r>
              <a:rPr lang="en-US" sz="1800" b="1" dirty="0">
                <a:solidFill>
                  <a:srgbClr val="FFFFFF"/>
                </a:solidFill>
                <a:latin typeface="Times New Roman" panose="02020603050405020304" pitchFamily="18" charset="0"/>
                <a:cs typeface="Times New Roman" panose="02020603050405020304" pitchFamily="18" charset="0"/>
                <a:sym typeface="Arial"/>
              </a:rPr>
              <a:t>PS Category- </a:t>
            </a:r>
            <a:r>
              <a:rPr lang="en-US" sz="1600" b="1" dirty="0">
                <a:solidFill>
                  <a:srgbClr val="FFFFFF"/>
                </a:solidFill>
                <a:latin typeface="Times New Roman" panose="02020603050405020304" pitchFamily="18" charset="0"/>
                <a:cs typeface="Times New Roman" panose="02020603050405020304" pitchFamily="18" charset="0"/>
                <a:sym typeface="Arial"/>
              </a:rPr>
              <a:t>Software</a:t>
            </a:r>
            <a:endParaRPr lang="en-US" sz="1050" dirty="0">
              <a:latin typeface="Times New Roman" panose="02020603050405020304" pitchFamily="18" charset="0"/>
              <a:cs typeface="Times New Roman" panose="02020603050405020304" pitchFamily="18" charset="0"/>
            </a:endParaRPr>
          </a:p>
          <a:p>
            <a:pPr marL="285750" marR="0" lvl="0" indent="-285750" algn="just" rtl="0">
              <a:lnSpc>
                <a:spcPct val="200000"/>
              </a:lnSpc>
              <a:spcBef>
                <a:spcPts val="0"/>
              </a:spcBef>
              <a:spcAft>
                <a:spcPts val="0"/>
              </a:spcAft>
              <a:buClr>
                <a:srgbClr val="FFFFFF"/>
              </a:buClr>
              <a:buSzPts val="2400"/>
              <a:buFont typeface="Arial"/>
              <a:buChar char="•"/>
            </a:pPr>
            <a:r>
              <a:rPr lang="en-US" sz="1800" b="1" dirty="0">
                <a:solidFill>
                  <a:srgbClr val="FFFFFF"/>
                </a:solidFill>
                <a:latin typeface="Times New Roman" panose="02020603050405020304" pitchFamily="18" charset="0"/>
                <a:cs typeface="Times New Roman" panose="02020603050405020304" pitchFamily="18" charset="0"/>
                <a:sym typeface="Arial"/>
              </a:rPr>
              <a:t>Team Name- </a:t>
            </a:r>
            <a:r>
              <a:rPr lang="en-US" sz="1800" b="1" dirty="0" err="1">
                <a:solidFill>
                  <a:srgbClr val="FFFFFF"/>
                </a:solidFill>
                <a:latin typeface="Times New Roman" panose="02020603050405020304" pitchFamily="18" charset="0"/>
                <a:cs typeface="Times New Roman" panose="02020603050405020304" pitchFamily="18" charset="0"/>
                <a:sym typeface="Arial"/>
              </a:rPr>
              <a:t>SheCodes</a:t>
            </a:r>
            <a:r>
              <a:rPr lang="en-US" sz="1800" b="1" dirty="0">
                <a:solidFill>
                  <a:srgbClr val="FFFFFF"/>
                </a:solidFill>
                <a:latin typeface="Times New Roman" panose="02020603050405020304" pitchFamily="18" charset="0"/>
                <a:cs typeface="Times New Roman" panose="02020603050405020304" pitchFamily="18" charset="0"/>
                <a:sym typeface="Arial"/>
              </a:rPr>
              <a:t>!</a:t>
            </a:r>
            <a:endParaRPr lang="en-US" sz="1100" dirty="0">
              <a:latin typeface="Times New Roman" panose="02020603050405020304" pitchFamily="18" charset="0"/>
              <a:cs typeface="Times New Roman" panose="02020603050405020304" pitchFamily="18" charset="0"/>
            </a:endParaRPr>
          </a:p>
          <a:p>
            <a:pPr marL="285750" marR="0" lvl="0" indent="-285750" algn="just" rtl="0">
              <a:lnSpc>
                <a:spcPct val="200000"/>
              </a:lnSpc>
              <a:spcBef>
                <a:spcPts val="0"/>
              </a:spcBef>
              <a:spcAft>
                <a:spcPts val="0"/>
              </a:spcAft>
              <a:buClr>
                <a:srgbClr val="FFFFFF"/>
              </a:buClr>
              <a:buSzPts val="2400"/>
              <a:buFont typeface="Arial"/>
              <a:buChar char="•"/>
            </a:pPr>
            <a:r>
              <a:rPr lang="en-US" sz="1800" b="1" dirty="0">
                <a:solidFill>
                  <a:srgbClr val="FFFFFF"/>
                </a:solidFill>
                <a:latin typeface="Times New Roman" panose="02020603050405020304" pitchFamily="18" charset="0"/>
                <a:cs typeface="Times New Roman" panose="02020603050405020304" pitchFamily="18" charset="0"/>
                <a:sym typeface="Arial"/>
              </a:rPr>
              <a:t>Team Leader Name(With Contact Number) –Riddhi Awasthi(7058673034)</a:t>
            </a:r>
            <a:endParaRPr lang="en-US" sz="1100" dirty="0">
              <a:latin typeface="Times New Roman" panose="02020603050405020304" pitchFamily="18" charset="0"/>
              <a:cs typeface="Times New Roman" panose="02020603050405020304" pitchFamily="18" charset="0"/>
            </a:endParaRPr>
          </a:p>
          <a:p>
            <a:pPr marL="285750" marR="0" lvl="0" indent="-133350" algn="just" rtl="0">
              <a:lnSpc>
                <a:spcPct val="200000"/>
              </a:lnSpc>
              <a:spcBef>
                <a:spcPts val="0"/>
              </a:spcBef>
              <a:spcAft>
                <a:spcPts val="0"/>
              </a:spcAft>
              <a:buClr>
                <a:schemeClr val="dk1"/>
              </a:buClr>
              <a:buSzPts val="2400"/>
              <a:buFont typeface="Arial"/>
              <a:buNone/>
            </a:pPr>
            <a:endParaRPr lang="en-US" sz="2400" b="1" dirty="0">
              <a:solidFill>
                <a:srgbClr val="FFFFFF"/>
              </a:solidFill>
              <a:latin typeface="Times New Roman" panose="02020603050405020304" pitchFamily="18" charset="0"/>
              <a:cs typeface="Times New Roman" panose="02020603050405020304" pitchFamily="18" charset="0"/>
              <a:sym typeface="Arial"/>
            </a:endParaRPr>
          </a:p>
        </p:txBody>
      </p:sp>
      <p:pic>
        <p:nvPicPr>
          <p:cNvPr id="91" name="Google Shape;91;p1"/>
          <p:cNvPicPr preferRelativeResize="0"/>
          <p:nvPr/>
        </p:nvPicPr>
        <p:blipFill rotWithShape="1">
          <a:blip r:embed="rId4">
            <a:alphaModFix/>
          </a:blip>
          <a:srcRect/>
          <a:stretch/>
        </p:blipFill>
        <p:spPr>
          <a:xfrm>
            <a:off x="10935222" y="-216379"/>
            <a:ext cx="1392644" cy="1496418"/>
          </a:xfrm>
          <a:prstGeom prst="rect">
            <a:avLst/>
          </a:prstGeom>
          <a:noFill/>
          <a:ln>
            <a:noFill/>
          </a:ln>
        </p:spPr>
      </p:pic>
      <p:pic>
        <p:nvPicPr>
          <p:cNvPr id="92" name="Google Shape;92;p1" descr="A logo with a brain and text&#10;&#10;Description automatically generated"/>
          <p:cNvPicPr preferRelativeResize="0"/>
          <p:nvPr/>
        </p:nvPicPr>
        <p:blipFill rotWithShape="1">
          <a:blip r:embed="rId5">
            <a:alphaModFix/>
          </a:blip>
          <a:srcRect/>
          <a:stretch/>
        </p:blipFill>
        <p:spPr>
          <a:xfrm>
            <a:off x="7199454" y="1525952"/>
            <a:ext cx="5049436" cy="4755775"/>
          </a:xfrm>
          <a:prstGeom prst="rect">
            <a:avLst/>
          </a:prstGeom>
          <a:noFill/>
          <a:ln>
            <a:noFill/>
          </a:ln>
        </p:spPr>
      </p:pic>
      <p:pic>
        <p:nvPicPr>
          <p:cNvPr id="93" name="Google Shape;93;p1"/>
          <p:cNvPicPr preferRelativeResize="0"/>
          <p:nvPr/>
        </p:nvPicPr>
        <p:blipFill rotWithShape="1">
          <a:blip r:embed="rId6">
            <a:alphaModFix/>
          </a:blip>
          <a:srcRect/>
          <a:stretch/>
        </p:blipFill>
        <p:spPr>
          <a:xfrm>
            <a:off x="2" y="1"/>
            <a:ext cx="3194136" cy="1038497"/>
          </a:xfrm>
          <a:prstGeom prst="rect">
            <a:avLst/>
          </a:prstGeom>
          <a:noFill/>
          <a:ln>
            <a:noFill/>
          </a:ln>
        </p:spPr>
      </p:pic>
      <p:sp>
        <p:nvSpPr>
          <p:cNvPr id="94" name="Google Shape;94;p1"/>
          <p:cNvSpPr/>
          <p:nvPr/>
        </p:nvSpPr>
        <p:spPr>
          <a:xfrm>
            <a:off x="3287150" y="1038500"/>
            <a:ext cx="5362353" cy="949600"/>
          </a:xfrm>
          <a:prstGeom prst="rect">
            <a:avLst/>
          </a:prstGeom>
        </p:spPr>
        <p:txBody>
          <a:bodyPr>
            <a:prstTxWarp prst="textPlain">
              <a:avLst/>
            </a:prstTxWarp>
          </a:bodyPr>
          <a:lstStyle/>
          <a:p>
            <a:pPr lvl="0" algn="ctr"/>
            <a:r>
              <a:rPr lang="en-US" b="0" i="0" dirty="0">
                <a:ln w="9525" cap="flat" cmpd="sng">
                  <a:solidFill>
                    <a:schemeClr val="dk2"/>
                  </a:solidFill>
                  <a:prstDash val="solid"/>
                  <a:round/>
                  <a:headEnd type="none" w="sm" len="sm"/>
                  <a:tailEnd type="none" w="sm" len="sm"/>
                </a:ln>
                <a:gradFill>
                  <a:gsLst>
                    <a:gs pos="0">
                      <a:srgbClr val="FABA86"/>
                    </a:gs>
                    <a:gs pos="100000">
                      <a:srgbClr val="E97414"/>
                    </a:gs>
                  </a:gsLst>
                  <a:path path="circle">
                    <a:fillToRect l="50000" t="50000" r="50000" b="50000"/>
                  </a:path>
                  <a:tileRect/>
                </a:gradFill>
                <a:latin typeface="Times New Roman" panose="02020603050405020304" pitchFamily="18" charset="0"/>
                <a:cs typeface="Times New Roman" panose="02020603050405020304" pitchFamily="18" charset="0"/>
              </a:rPr>
              <a:t>Hackathon 26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99">
          <a:extLst>
            <a:ext uri="{FF2B5EF4-FFF2-40B4-BE49-F238E27FC236}">
              <a16:creationId xmlns:a16="http://schemas.microsoft.com/office/drawing/2014/main" id="{BF414403-35B6-F5F5-67F5-8406B5FB37A1}"/>
            </a:ext>
          </a:extLst>
        </p:cNvPr>
        <p:cNvGrpSpPr/>
        <p:nvPr/>
      </p:nvGrpSpPr>
      <p:grpSpPr>
        <a:xfrm>
          <a:off x="0" y="0"/>
          <a:ext cx="0" cy="0"/>
          <a:chOff x="0" y="0"/>
          <a:chExt cx="0" cy="0"/>
        </a:xfrm>
      </p:grpSpPr>
      <p:pic>
        <p:nvPicPr>
          <p:cNvPr id="100" name="Google Shape;100;p2" descr="A colorful background with lines and dots&#10;&#10;Description automatically generated">
            <a:extLst>
              <a:ext uri="{FF2B5EF4-FFF2-40B4-BE49-F238E27FC236}">
                <a16:creationId xmlns:a16="http://schemas.microsoft.com/office/drawing/2014/main" id="{0A18C84D-8DEA-6598-847E-C020A4462B1C}"/>
              </a:ext>
            </a:extLst>
          </p:cNvPr>
          <p:cNvPicPr preferRelativeResize="0"/>
          <p:nvPr/>
        </p:nvPicPr>
        <p:blipFill rotWithShape="1">
          <a:blip r:embed="rId3">
            <a:alphaModFix amt="40000"/>
          </a:blip>
          <a:srcRect t="3825" b="-148"/>
          <a:stretch/>
        </p:blipFill>
        <p:spPr>
          <a:xfrm>
            <a:off x="0" y="0"/>
            <a:ext cx="12192022" cy="6857108"/>
          </a:xfrm>
          <a:prstGeom prst="rect">
            <a:avLst/>
          </a:prstGeom>
          <a:noFill/>
          <a:ln>
            <a:noFill/>
          </a:ln>
        </p:spPr>
      </p:pic>
      <p:sp>
        <p:nvSpPr>
          <p:cNvPr id="101" name="Google Shape;101;p2">
            <a:extLst>
              <a:ext uri="{FF2B5EF4-FFF2-40B4-BE49-F238E27FC236}">
                <a16:creationId xmlns:a16="http://schemas.microsoft.com/office/drawing/2014/main" id="{2A7A24E1-FC9E-1C32-E6C9-343CC51B6A27}"/>
              </a:ext>
            </a:extLst>
          </p:cNvPr>
          <p:cNvSpPr txBox="1">
            <a:spLocks noGrp="1"/>
          </p:cNvSpPr>
          <p:nvPr>
            <p:ph type="title"/>
          </p:nvPr>
        </p:nvSpPr>
        <p:spPr>
          <a:xfrm>
            <a:off x="198176" y="12021"/>
            <a:ext cx="10972800" cy="8022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br>
              <a:rPr lang="en-US" sz="3600" b="1">
                <a:solidFill>
                  <a:schemeClr val="lt1"/>
                </a:solidFill>
                <a:latin typeface="Times New Roman"/>
                <a:ea typeface="Times New Roman"/>
                <a:cs typeface="Times New Roman"/>
                <a:sym typeface="Times New Roman"/>
              </a:rPr>
            </a:br>
            <a:r>
              <a:rPr lang="en-US" sz="3600" b="1">
                <a:solidFill>
                  <a:schemeClr val="lt1"/>
                </a:solidFill>
                <a:latin typeface="Times New Roman"/>
                <a:ea typeface="Times New Roman"/>
                <a:cs typeface="Times New Roman"/>
                <a:sym typeface="Times New Roman"/>
              </a:rPr>
              <a:t>IDEA TITLE</a:t>
            </a:r>
            <a:endParaRPr/>
          </a:p>
        </p:txBody>
      </p:sp>
      <p:sp>
        <p:nvSpPr>
          <p:cNvPr id="103" name="Google Shape;103;p2" descr="Your startup LOGO">
            <a:extLst>
              <a:ext uri="{FF2B5EF4-FFF2-40B4-BE49-F238E27FC236}">
                <a16:creationId xmlns:a16="http://schemas.microsoft.com/office/drawing/2014/main" id="{8E805D19-30EF-ACF3-E0AE-EB8240A6B478}"/>
              </a:ext>
            </a:extLst>
          </p:cNvPr>
          <p:cNvSpPr/>
          <p:nvPr/>
        </p:nvSpPr>
        <p:spPr>
          <a:xfrm>
            <a:off x="136393" y="72727"/>
            <a:ext cx="1675474" cy="594404"/>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err="1">
                <a:solidFill>
                  <a:schemeClr val="dk1"/>
                </a:solidFill>
                <a:latin typeface="Times New Roman" panose="02020603050405020304" pitchFamily="18" charset="0"/>
                <a:ea typeface="Calibri"/>
                <a:cs typeface="Times New Roman" panose="02020603050405020304" pitchFamily="18" charset="0"/>
                <a:sym typeface="Calibri"/>
              </a:rPr>
              <a:t>SheCodes</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104" name="Google Shape;104;p2" descr="A logo with a brain and text&#10;&#10;Description automatically generated">
            <a:extLst>
              <a:ext uri="{FF2B5EF4-FFF2-40B4-BE49-F238E27FC236}">
                <a16:creationId xmlns:a16="http://schemas.microsoft.com/office/drawing/2014/main" id="{75ECF283-9876-3C97-B95D-E758BD94BF00}"/>
              </a:ext>
            </a:extLst>
          </p:cNvPr>
          <p:cNvPicPr preferRelativeResize="0"/>
          <p:nvPr/>
        </p:nvPicPr>
        <p:blipFill rotWithShape="1">
          <a:blip r:embed="rId4">
            <a:alphaModFix/>
          </a:blip>
          <a:srcRect/>
          <a:stretch/>
        </p:blipFill>
        <p:spPr>
          <a:xfrm>
            <a:off x="11337792" y="-5205"/>
            <a:ext cx="786476" cy="672340"/>
          </a:xfrm>
          <a:prstGeom prst="rect">
            <a:avLst/>
          </a:prstGeom>
          <a:noFill/>
          <a:ln>
            <a:noFill/>
          </a:ln>
        </p:spPr>
      </p:pic>
      <p:sp>
        <p:nvSpPr>
          <p:cNvPr id="105" name="Google Shape;105;p2">
            <a:extLst>
              <a:ext uri="{FF2B5EF4-FFF2-40B4-BE49-F238E27FC236}">
                <a16:creationId xmlns:a16="http://schemas.microsoft.com/office/drawing/2014/main" id="{81898715-B412-A9EF-34CB-03FD0A3EE876}"/>
              </a:ext>
            </a:extLst>
          </p:cNvPr>
          <p:cNvSpPr/>
          <p:nvPr/>
        </p:nvSpPr>
        <p:spPr>
          <a:xfrm>
            <a:off x="2876" y="6497187"/>
            <a:ext cx="12186248" cy="36512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Times New Roman"/>
                <a:ea typeface="Times New Roman"/>
                <a:cs typeface="Times New Roman"/>
                <a:sym typeface="Times New Roman"/>
              </a:rPr>
              <a:t>PRPCEM HACKATHON' 26</a:t>
            </a:r>
            <a:endParaRPr sz="2400">
              <a:solidFill>
                <a:schemeClr val="dk1"/>
              </a:solidFill>
              <a:latin typeface="Times New Roman"/>
              <a:ea typeface="Times New Roman"/>
              <a:cs typeface="Times New Roman"/>
              <a:sym typeface="Times New Roman"/>
            </a:endParaRPr>
          </a:p>
        </p:txBody>
      </p:sp>
      <p:sp>
        <p:nvSpPr>
          <p:cNvPr id="106" name="Google Shape;106;p2">
            <a:extLst>
              <a:ext uri="{FF2B5EF4-FFF2-40B4-BE49-F238E27FC236}">
                <a16:creationId xmlns:a16="http://schemas.microsoft.com/office/drawing/2014/main" id="{1E70F430-8715-A23D-5C27-ECD61CFD7A19}"/>
              </a:ext>
            </a:extLst>
          </p:cNvPr>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a:solidFill>
                  <a:schemeClr val="dk1"/>
                </a:solidFill>
                <a:latin typeface="Times New Roman"/>
                <a:ea typeface="Times New Roman"/>
                <a:cs typeface="Times New Roman"/>
                <a:sym typeface="Times New Roman"/>
              </a:rPr>
              <a:t>2</a:t>
            </a:fld>
            <a:endParaRPr sz="2000">
              <a:solidFill>
                <a:schemeClr val="dk1"/>
              </a:solidFill>
              <a:latin typeface="Times New Roman"/>
              <a:ea typeface="Times New Roman"/>
              <a:cs typeface="Times New Roman"/>
              <a:sym typeface="Times New Roman"/>
            </a:endParaRPr>
          </a:p>
        </p:txBody>
      </p:sp>
      <p:cxnSp>
        <p:nvCxnSpPr>
          <p:cNvPr id="3" name="Straight Connector 2">
            <a:extLst>
              <a:ext uri="{FF2B5EF4-FFF2-40B4-BE49-F238E27FC236}">
                <a16:creationId xmlns:a16="http://schemas.microsoft.com/office/drawing/2014/main" id="{569D3565-675A-E559-2B8E-39472036AB07}"/>
              </a:ext>
            </a:extLst>
          </p:cNvPr>
          <p:cNvCxnSpPr/>
          <p:nvPr/>
        </p:nvCxnSpPr>
        <p:spPr>
          <a:xfrm>
            <a:off x="373458" y="745067"/>
            <a:ext cx="11598408"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EF6C65E-23B4-01BA-B980-0412997A7613}"/>
              </a:ext>
            </a:extLst>
          </p:cNvPr>
          <p:cNvSpPr/>
          <p:nvPr/>
        </p:nvSpPr>
        <p:spPr>
          <a:xfrm>
            <a:off x="-2897" y="799508"/>
            <a:ext cx="12199100" cy="5705666"/>
          </a:xfrm>
          <a:prstGeom prst="rect">
            <a:avLst/>
          </a:prstGeom>
          <a:gradFill>
            <a:gsLst>
              <a:gs pos="0">
                <a:schemeClr val="bg2">
                  <a:lumMod val="20000"/>
                  <a:lumOff val="80000"/>
                  <a:alpha val="70000"/>
                </a:schemeClr>
              </a:gs>
              <a:gs pos="100000">
                <a:schemeClr val="bg2">
                  <a:lumMod val="50000"/>
                  <a:alpha val="60000"/>
                </a:schemeClr>
              </a:gs>
              <a:gs pos="27000">
                <a:schemeClr val="bg2">
                  <a:lumMod val="40000"/>
                  <a:lumOff val="60000"/>
                  <a:alpha val="34000"/>
                </a:schemeClr>
              </a:gs>
              <a:gs pos="59000">
                <a:schemeClr val="bg2">
                  <a:lumMod val="60000"/>
                  <a:lumOff val="4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endParaRPr>
          </a:p>
        </p:txBody>
      </p:sp>
      <p:sp>
        <p:nvSpPr>
          <p:cNvPr id="11" name="Rectangle: Rounded Corners 10">
            <a:extLst>
              <a:ext uri="{FF2B5EF4-FFF2-40B4-BE49-F238E27FC236}">
                <a16:creationId xmlns:a16="http://schemas.microsoft.com/office/drawing/2014/main" id="{05D98361-7A7C-67E9-0DC3-B6D3BDD7C517}"/>
              </a:ext>
            </a:extLst>
          </p:cNvPr>
          <p:cNvSpPr/>
          <p:nvPr/>
        </p:nvSpPr>
        <p:spPr>
          <a:xfrm>
            <a:off x="28495" y="789261"/>
            <a:ext cx="12160337" cy="5687531"/>
          </a:xfrm>
          <a:prstGeom prst="rect">
            <a:avLst/>
          </a:prstGeom>
          <a:gradFill>
            <a:gsLst>
              <a:gs pos="0">
                <a:srgbClr val="0C0C0C">
                  <a:alpha val="66000"/>
                </a:srgbClr>
              </a:gs>
              <a:gs pos="100000">
                <a:schemeClr val="bg2">
                  <a:lumMod val="50000"/>
                  <a:alpha val="60000"/>
                </a:schemeClr>
              </a:gs>
            </a:gsLst>
            <a:lin ang="5400000" scaled="1"/>
          </a:gra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endParaRPr>
          </a:p>
        </p:txBody>
      </p:sp>
      <p:sp>
        <p:nvSpPr>
          <p:cNvPr id="12" name="TextBox 11">
            <a:extLst>
              <a:ext uri="{FF2B5EF4-FFF2-40B4-BE49-F238E27FC236}">
                <a16:creationId xmlns:a16="http://schemas.microsoft.com/office/drawing/2014/main" id="{95D2232B-9591-FE09-D1B3-D8C388FE5709}"/>
              </a:ext>
            </a:extLst>
          </p:cNvPr>
          <p:cNvSpPr txBox="1"/>
          <p:nvPr/>
        </p:nvSpPr>
        <p:spPr>
          <a:xfrm>
            <a:off x="4416075" y="851708"/>
            <a:ext cx="2988553" cy="307777"/>
          </a:xfrm>
          <a:prstGeom prst="rect">
            <a:avLst/>
          </a:prstGeom>
          <a:gradFill>
            <a:gsLst>
              <a:gs pos="0">
                <a:schemeClr val="accent1">
                  <a:tint val="100000"/>
                  <a:shade val="100000"/>
                  <a:satMod val="130000"/>
                </a:schemeClr>
              </a:gs>
              <a:gs pos="85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b="1" spc="300" dirty="0">
                <a:solidFill>
                  <a:schemeClr val="bg1"/>
                </a:solidFill>
                <a:latin typeface="Times New Roman" panose="02020603050405020304" pitchFamily="18" charset="0"/>
              </a:rPr>
              <a:t>PROPOSED SOLUTION:</a:t>
            </a:r>
            <a:endParaRPr lang="en-IN" b="1" spc="300" dirty="0">
              <a:solidFill>
                <a:schemeClr val="bg1"/>
              </a:solidFill>
              <a:latin typeface="Times New Roman" panose="02020603050405020304" pitchFamily="18" charset="0"/>
            </a:endParaRPr>
          </a:p>
        </p:txBody>
      </p:sp>
      <p:sp>
        <p:nvSpPr>
          <p:cNvPr id="14" name="Rectangle 2">
            <a:extLst>
              <a:ext uri="{FF2B5EF4-FFF2-40B4-BE49-F238E27FC236}">
                <a16:creationId xmlns:a16="http://schemas.microsoft.com/office/drawing/2014/main" id="{95C7CD37-EDE6-78AA-5DCA-3FBE02BC470E}"/>
              </a:ext>
            </a:extLst>
          </p:cNvPr>
          <p:cNvSpPr>
            <a:spLocks noChangeArrowheads="1"/>
          </p:cNvSpPr>
          <p:nvPr/>
        </p:nvSpPr>
        <p:spPr bwMode="auto">
          <a:xfrm>
            <a:off x="4230181" y="1201037"/>
            <a:ext cx="518643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200000"/>
              </a:lnSpc>
              <a:buClrTx/>
            </a:pPr>
            <a:r>
              <a:rPr lang="en-US" dirty="0">
                <a:solidFill>
                  <a:schemeClr val="bg1"/>
                </a:solidFill>
                <a:latin typeface="Times New Roman" panose="02020603050405020304" pitchFamily="18" charset="0"/>
                <a:cs typeface="Times New Roman" panose="02020603050405020304" pitchFamily="18" charset="0"/>
              </a:rPr>
              <a:t>• Centralized inventory exception management system</a:t>
            </a:r>
          </a:p>
          <a:p>
            <a:pPr algn="just">
              <a:lnSpc>
                <a:spcPct val="200000"/>
              </a:lnSpc>
              <a:buClrTx/>
            </a:pPr>
            <a:r>
              <a:rPr lang="en-US" dirty="0">
                <a:solidFill>
                  <a:schemeClr val="bg1"/>
                </a:solidFill>
                <a:latin typeface="Times New Roman" panose="02020603050405020304" pitchFamily="18" charset="0"/>
                <a:cs typeface="Times New Roman" panose="02020603050405020304" pitchFamily="18" charset="0"/>
              </a:rPr>
              <a:t>• Detects stockouts, overstock &amp; supplier delays in real time</a:t>
            </a:r>
          </a:p>
          <a:p>
            <a:pPr algn="just">
              <a:lnSpc>
                <a:spcPct val="200000"/>
              </a:lnSpc>
              <a:buClrTx/>
            </a:pPr>
            <a:r>
              <a:rPr lang="en-US" dirty="0">
                <a:solidFill>
                  <a:schemeClr val="bg1"/>
                </a:solidFill>
                <a:latin typeface="Times New Roman" panose="02020603050405020304" pitchFamily="18" charset="0"/>
                <a:cs typeface="Times New Roman" panose="02020603050405020304" pitchFamily="18" charset="0"/>
              </a:rPr>
              <a:t>• Uses Generative AI to explain each alert in simple language</a:t>
            </a:r>
          </a:p>
          <a:p>
            <a:pPr algn="just">
              <a:lnSpc>
                <a:spcPct val="200000"/>
              </a:lnSpc>
              <a:buClrTx/>
            </a:pPr>
            <a:r>
              <a:rPr lang="en-US" dirty="0">
                <a:solidFill>
                  <a:schemeClr val="bg1"/>
                </a:solidFill>
                <a:latin typeface="Times New Roman" panose="02020603050405020304" pitchFamily="18" charset="0"/>
                <a:cs typeface="Times New Roman" panose="02020603050405020304" pitchFamily="18" charset="0"/>
              </a:rPr>
              <a:t>• Provides clear, actionable recommendations  (what to do next)</a:t>
            </a:r>
          </a:p>
          <a:p>
            <a:pPr algn="just">
              <a:buClrTx/>
            </a:pPr>
            <a:endParaRPr lang="en-US" sz="1600" dirty="0">
              <a:solidFill>
                <a:schemeClr val="bg1"/>
              </a:solidFill>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11FD7E53-5098-ACAC-465D-F0BEFB607367}"/>
              </a:ext>
            </a:extLst>
          </p:cNvPr>
          <p:cNvCxnSpPr>
            <a:cxnSpLocks/>
          </p:cNvCxnSpPr>
          <p:nvPr/>
        </p:nvCxnSpPr>
        <p:spPr>
          <a:xfrm>
            <a:off x="4312325" y="3071436"/>
            <a:ext cx="766823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82A745-2A6C-085D-E01E-6D137A914296}"/>
              </a:ext>
            </a:extLst>
          </p:cNvPr>
          <p:cNvSpPr txBox="1"/>
          <p:nvPr/>
        </p:nvSpPr>
        <p:spPr>
          <a:xfrm>
            <a:off x="4318266" y="3214667"/>
            <a:ext cx="2279299" cy="369332"/>
          </a:xfrm>
          <a:prstGeom prst="rect">
            <a:avLst/>
          </a:prstGeom>
          <a:noFill/>
        </p:spPr>
        <p:txBody>
          <a:bodyPr wrap="square" lIns="91440" tIns="45720" rIns="91440" bIns="45720" rtlCol="0" anchor="t">
            <a:spAutoFit/>
          </a:bodyPr>
          <a:lstStyle/>
          <a:p>
            <a:r>
              <a:rPr lang="en-US" sz="1800" b="1" dirty="0">
                <a:solidFill>
                  <a:schemeClr val="bg1"/>
                </a:solidFill>
                <a:latin typeface="Times New Roman" panose="02020603050405020304" pitchFamily="18" charset="0"/>
                <a:cs typeface="Times New Roman" panose="02020603050405020304" pitchFamily="18" charset="0"/>
              </a:rPr>
              <a:t>How it works:</a:t>
            </a:r>
            <a:endParaRPr lang="en-IN" sz="1800" b="1" dirty="0">
              <a:solidFill>
                <a:schemeClr val="bg1"/>
              </a:solidFill>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34B1CEE6-DB8F-91F1-C28F-590EA386F052}"/>
              </a:ext>
            </a:extLst>
          </p:cNvPr>
          <p:cNvCxnSpPr>
            <a:cxnSpLocks/>
          </p:cNvCxnSpPr>
          <p:nvPr/>
        </p:nvCxnSpPr>
        <p:spPr>
          <a:xfrm flipV="1">
            <a:off x="7805747" y="3330410"/>
            <a:ext cx="22830" cy="2933700"/>
          </a:xfrm>
          <a:prstGeom prst="line">
            <a:avLst/>
          </a:prstGeom>
          <a:ln>
            <a:solidFill>
              <a:srgbClr val="8EB8FA"/>
            </a:solidFill>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501BC59-96EC-B963-0549-21BAC6485D59}"/>
              </a:ext>
            </a:extLst>
          </p:cNvPr>
          <p:cNvCxnSpPr/>
          <p:nvPr/>
        </p:nvCxnSpPr>
        <p:spPr>
          <a:xfrm>
            <a:off x="4181049" y="773717"/>
            <a:ext cx="14882" cy="5713604"/>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311" name="Picture 310" descr="A person talking on a cell phone in a warehouse&#10;&#10;AI-generated content may be incorrect.">
            <a:extLst>
              <a:ext uri="{FF2B5EF4-FFF2-40B4-BE49-F238E27FC236}">
                <a16:creationId xmlns:a16="http://schemas.microsoft.com/office/drawing/2014/main" id="{667E1B6A-CF81-4C0D-DC27-79C4FE54CA6B}"/>
              </a:ext>
            </a:extLst>
          </p:cNvPr>
          <p:cNvPicPr>
            <a:picLocks noChangeAspect="1"/>
          </p:cNvPicPr>
          <p:nvPr/>
        </p:nvPicPr>
        <p:blipFill>
          <a:blip r:embed="rId5"/>
          <a:stretch>
            <a:fillRect/>
          </a:stretch>
        </p:blipFill>
        <p:spPr>
          <a:xfrm>
            <a:off x="260906" y="3430911"/>
            <a:ext cx="3742194" cy="1437690"/>
          </a:xfrm>
          <a:prstGeom prst="rect">
            <a:avLst/>
          </a:prstGeom>
          <a:effectLst>
            <a:softEdge rad="152400"/>
          </a:effectLst>
        </p:spPr>
      </p:pic>
      <p:sp>
        <p:nvSpPr>
          <p:cNvPr id="336" name="TextBox 335">
            <a:extLst>
              <a:ext uri="{FF2B5EF4-FFF2-40B4-BE49-F238E27FC236}">
                <a16:creationId xmlns:a16="http://schemas.microsoft.com/office/drawing/2014/main" id="{3EC82A7D-AAC5-B935-6542-BF4B13157B64}"/>
              </a:ext>
            </a:extLst>
          </p:cNvPr>
          <p:cNvSpPr txBox="1"/>
          <p:nvPr/>
        </p:nvSpPr>
        <p:spPr>
          <a:xfrm>
            <a:off x="202139" y="855676"/>
            <a:ext cx="2411648" cy="307777"/>
          </a:xfrm>
          <a:prstGeom prst="rect">
            <a:avLst/>
          </a:prstGeom>
          <a:gradFill>
            <a:gsLst>
              <a:gs pos="0">
                <a:schemeClr val="accent1">
                  <a:tint val="100000"/>
                  <a:shade val="100000"/>
                  <a:satMod val="130000"/>
                </a:schemeClr>
              </a:gs>
              <a:gs pos="64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b="1" spc="300">
                <a:solidFill>
                  <a:schemeClr val="bg1"/>
                </a:solidFill>
                <a:latin typeface="Times New Roman" panose="02020603050405020304" pitchFamily="18" charset="0"/>
              </a:rPr>
              <a:t>PROBLEM FACED:</a:t>
            </a:r>
            <a:endParaRPr lang="en-IN" b="1" spc="300">
              <a:solidFill>
                <a:schemeClr val="bg1"/>
              </a:solidFill>
              <a:latin typeface="Times New Roman" panose="02020603050405020304" pitchFamily="18" charset="0"/>
            </a:endParaRPr>
          </a:p>
        </p:txBody>
      </p:sp>
      <p:pic>
        <p:nvPicPr>
          <p:cNvPr id="339" name="Picture 338" descr="A diagram of information on a computer&#10;&#10;AI-generated content may be incorrect.">
            <a:extLst>
              <a:ext uri="{FF2B5EF4-FFF2-40B4-BE49-F238E27FC236}">
                <a16:creationId xmlns:a16="http://schemas.microsoft.com/office/drawing/2014/main" id="{D168B3A5-7A23-41BF-53DF-6D7C354D467D}"/>
              </a:ext>
            </a:extLst>
          </p:cNvPr>
          <p:cNvPicPr>
            <a:picLocks noChangeAspect="1"/>
          </p:cNvPicPr>
          <p:nvPr/>
        </p:nvPicPr>
        <p:blipFill>
          <a:blip r:embed="rId6"/>
          <a:srcRect r="1974" b="1406"/>
          <a:stretch>
            <a:fillRect/>
          </a:stretch>
        </p:blipFill>
        <p:spPr>
          <a:xfrm>
            <a:off x="4281286" y="3551051"/>
            <a:ext cx="3440917" cy="2779743"/>
          </a:xfrm>
          <a:prstGeom prst="rect">
            <a:avLst/>
          </a:prstGeom>
          <a:effectLst>
            <a:softEdge rad="63500"/>
          </a:effectLst>
        </p:spPr>
      </p:pic>
      <p:sp>
        <p:nvSpPr>
          <p:cNvPr id="348" name="TextBox 347">
            <a:extLst>
              <a:ext uri="{FF2B5EF4-FFF2-40B4-BE49-F238E27FC236}">
                <a16:creationId xmlns:a16="http://schemas.microsoft.com/office/drawing/2014/main" id="{B2AB8148-94A9-F9D3-3D2A-2CD5B57DD1F6}"/>
              </a:ext>
            </a:extLst>
          </p:cNvPr>
          <p:cNvSpPr txBox="1"/>
          <p:nvPr/>
        </p:nvSpPr>
        <p:spPr>
          <a:xfrm>
            <a:off x="73451" y="5587999"/>
            <a:ext cx="382862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Book Antiqua"/>
                <a:cs typeface="Times New Roman"/>
              </a:rPr>
              <a:t>•</a:t>
            </a:r>
            <a:r>
              <a:rPr lang="en-US" sz="1200">
                <a:solidFill>
                  <a:schemeClr val="bg1"/>
                </a:solidFill>
                <a:latin typeface="Book Antiqua"/>
                <a:cs typeface="Times New Roman"/>
              </a:rPr>
              <a:t> McKinsey reports 20–30% revenue loss due to supply chain disruptions</a:t>
            </a:r>
          </a:p>
          <a:p>
            <a:r>
              <a:rPr lang="en-US" sz="1200">
                <a:solidFill>
                  <a:schemeClr val="bg1"/>
                </a:solidFill>
                <a:latin typeface="Book Antiqua"/>
                <a:cs typeface="Times New Roman"/>
              </a:rPr>
              <a:t>• Gartner finds 70% of inventory alerts are ignored due to lack of explanation</a:t>
            </a:r>
          </a:p>
          <a:p>
            <a:endParaRPr lang="en-US" dirty="0">
              <a:solidFill>
                <a:schemeClr val="bg1"/>
              </a:solidFill>
              <a:latin typeface="Comic Sans MS"/>
              <a:cs typeface="Times New Roman" panose="02020603050405020304" pitchFamily="18" charset="0"/>
            </a:endParaRPr>
          </a:p>
        </p:txBody>
      </p:sp>
      <p:sp>
        <p:nvSpPr>
          <p:cNvPr id="349" name="TextBox 348">
            <a:extLst>
              <a:ext uri="{FF2B5EF4-FFF2-40B4-BE49-F238E27FC236}">
                <a16:creationId xmlns:a16="http://schemas.microsoft.com/office/drawing/2014/main" id="{E5FE6113-9FA1-5985-3BEF-37E70F7676B1}"/>
              </a:ext>
            </a:extLst>
          </p:cNvPr>
          <p:cNvSpPr txBox="1"/>
          <p:nvPr/>
        </p:nvSpPr>
        <p:spPr>
          <a:xfrm>
            <a:off x="100539" y="5021275"/>
            <a:ext cx="4011848" cy="523220"/>
          </a:xfrm>
          <a:prstGeom prst="rect">
            <a:avLst/>
          </a:prstGeom>
          <a:gradFill>
            <a:gsLst>
              <a:gs pos="0">
                <a:schemeClr val="accent1">
                  <a:tint val="100000"/>
                  <a:shade val="100000"/>
                  <a:satMod val="130000"/>
                </a:schemeClr>
              </a:gs>
              <a:gs pos="70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t">
            <a:spAutoFit/>
          </a:bodyPr>
          <a:lstStyle/>
          <a:p>
            <a:pPr algn="ctr"/>
            <a:r>
              <a:rPr lang="en-US" spc="300" dirty="0">
                <a:solidFill>
                  <a:schemeClr val="bg1"/>
                </a:solidFill>
                <a:latin typeface="Times New Roman" panose="02020603050405020304" pitchFamily="18" charset="0"/>
                <a:ea typeface="+mn-lt"/>
                <a:cs typeface="Times New Roman" panose="02020603050405020304" pitchFamily="18" charset="0"/>
              </a:rPr>
              <a:t>MARKET VALIDATION &amp; INDUSTRY EVIDENCE:</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011F643-F110-BE50-0E5E-CAF0DB35020E}"/>
              </a:ext>
            </a:extLst>
          </p:cNvPr>
          <p:cNvSpPr>
            <a:spLocks noChangeArrowheads="1"/>
          </p:cNvSpPr>
          <p:nvPr/>
        </p:nvSpPr>
        <p:spPr bwMode="auto">
          <a:xfrm>
            <a:off x="28032" y="1250132"/>
            <a:ext cx="4217171" cy="21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buClrTx/>
              <a:buFontTx/>
              <a:buChar char="•"/>
            </a:pPr>
            <a:r>
              <a:rPr lang="en-US" altLang="en-US" b="1" dirty="0">
                <a:solidFill>
                  <a:schemeClr val="bg1"/>
                </a:solidFill>
                <a:latin typeface="Times New Roman"/>
                <a:cs typeface="Times New Roman"/>
              </a:rPr>
              <a:t>  </a:t>
            </a:r>
            <a:r>
              <a:rPr kumimoji="0" lang="en-US" altLang="en-US" sz="1600" b="1" i="0" u="sng" strike="noStrike" cap="none" normalizeH="0" baseline="0" dirty="0">
                <a:ln>
                  <a:noFill/>
                </a:ln>
                <a:solidFill>
                  <a:schemeClr val="bg1"/>
                </a:solidFill>
                <a:effectLst/>
                <a:latin typeface="Times New Roman"/>
                <a:cs typeface="Times New Roman"/>
              </a:rPr>
              <a:t>The Insight Gap:</a:t>
            </a:r>
            <a:r>
              <a:rPr kumimoji="0" lang="en-US" altLang="en-US" b="0" i="0" u="none" strike="noStrike" cap="none" normalizeH="0" baseline="0" dirty="0">
                <a:ln>
                  <a:noFill/>
                </a:ln>
                <a:solidFill>
                  <a:schemeClr val="bg1"/>
                </a:solidFill>
                <a:effectLst/>
                <a:latin typeface="Times New Roman"/>
                <a:cs typeface="Times New Roman"/>
              </a:rPr>
              <a:t> ERPs show "What" (Out of Stock), but never </a:t>
            </a:r>
            <a:r>
              <a:rPr kumimoji="0" lang="en-US" altLang="en-US" b="1" i="0" u="none" strike="noStrike" cap="none" normalizeH="0" baseline="0" dirty="0">
                <a:ln>
                  <a:noFill/>
                </a:ln>
                <a:solidFill>
                  <a:schemeClr val="bg1"/>
                </a:solidFill>
                <a:effectLst/>
                <a:latin typeface="Times New Roman"/>
                <a:cs typeface="Times New Roman"/>
              </a:rPr>
              <a:t>"Why"</a:t>
            </a:r>
            <a:r>
              <a:rPr kumimoji="0" lang="en-US" altLang="en-US" b="0" i="0" u="none" strike="noStrike" cap="none" normalizeH="0" baseline="0" dirty="0">
                <a:ln>
                  <a:noFill/>
                </a:ln>
                <a:solidFill>
                  <a:schemeClr val="bg1"/>
                </a:solidFill>
                <a:effectLst/>
                <a:latin typeface="Times New Roman"/>
                <a:cs typeface="Times New Roman"/>
              </a:rPr>
              <a:t> or </a:t>
            </a:r>
            <a:r>
              <a:rPr kumimoji="0" lang="en-US" altLang="en-US" b="1" i="0" u="none" strike="noStrike" cap="none" normalizeH="0" baseline="0" dirty="0">
                <a:ln>
                  <a:noFill/>
                </a:ln>
                <a:solidFill>
                  <a:schemeClr val="bg1"/>
                </a:solidFill>
                <a:effectLst/>
                <a:latin typeface="Times New Roman"/>
                <a:cs typeface="Times New Roman"/>
              </a:rPr>
              <a:t>"What’s Next."</a:t>
            </a:r>
            <a:endParaRPr lang="en-US" altLang="en-US" b="0" i="0" u="none" strike="noStrike" cap="none" normalizeH="0" baseline="0" dirty="0">
              <a:ln>
                <a:noFill/>
              </a:ln>
              <a:solidFill>
                <a:schemeClr val="bg1"/>
              </a:solidFill>
              <a:effectLst/>
              <a:latin typeface="Times New Roman"/>
              <a:cs typeface="Times New Roman"/>
            </a:endParaRPr>
          </a:p>
          <a:p>
            <a:pPr algn="just" eaLnBrk="0" fontAlgn="base" hangingPunct="0">
              <a:lnSpc>
                <a:spcPct val="150000"/>
              </a:lnSpc>
              <a:spcBef>
                <a:spcPct val="0"/>
              </a:spcBef>
              <a:spcAft>
                <a:spcPct val="0"/>
              </a:spcAft>
              <a:buClrTx/>
              <a:buFontTx/>
              <a:buChar char="•"/>
            </a:pPr>
            <a:r>
              <a:rPr lang="en-US" altLang="en-US" b="1" dirty="0">
                <a:solidFill>
                  <a:schemeClr val="bg1"/>
                </a:solidFill>
                <a:latin typeface="Times New Roman"/>
                <a:cs typeface="Times New Roman"/>
              </a:rPr>
              <a:t> </a:t>
            </a:r>
            <a:r>
              <a:rPr kumimoji="0" lang="en-US" altLang="en-US" sz="1600" b="1" i="0" u="sng" strike="noStrike" cap="none" normalizeH="0" baseline="0" dirty="0">
                <a:ln>
                  <a:noFill/>
                </a:ln>
                <a:solidFill>
                  <a:schemeClr val="bg1"/>
                </a:solidFill>
                <a:effectLst/>
                <a:latin typeface="Times New Roman"/>
                <a:cs typeface="Times New Roman"/>
              </a:rPr>
              <a:t>Alert Fatigue:</a:t>
            </a:r>
            <a:r>
              <a:rPr kumimoji="0" lang="en-US" altLang="en-US" b="0" i="0" u="none" strike="noStrike" cap="none" normalizeH="0" baseline="0" dirty="0">
                <a:ln>
                  <a:noFill/>
                </a:ln>
                <a:solidFill>
                  <a:schemeClr val="bg1"/>
                </a:solidFill>
                <a:effectLst/>
                <a:latin typeface="Times New Roman"/>
                <a:cs typeface="Times New Roman"/>
              </a:rPr>
              <a:t> Endless "Red Flags" with zero prioritization create </a:t>
            </a:r>
            <a:r>
              <a:rPr kumimoji="0" lang="en-US" altLang="en-US" b="1" i="0" u="none" strike="noStrike" cap="none" normalizeH="0" baseline="0" dirty="0">
                <a:ln>
                  <a:noFill/>
                </a:ln>
                <a:solidFill>
                  <a:schemeClr val="bg1"/>
                </a:solidFill>
                <a:effectLst/>
                <a:latin typeface="Times New Roman"/>
                <a:cs typeface="Times New Roman"/>
              </a:rPr>
              <a:t>Decision Paralysis.</a:t>
            </a:r>
            <a:endParaRPr lang="en-US" altLang="en-US" b="0" i="0" u="none" strike="noStrike" cap="none" normalizeH="0" baseline="0" dirty="0">
              <a:ln>
                <a:noFill/>
              </a:ln>
              <a:solidFill>
                <a:schemeClr val="bg1"/>
              </a:solidFill>
              <a:effectLst/>
              <a:latin typeface="Times New Roman"/>
              <a:cs typeface="Times New Roman"/>
            </a:endParaRPr>
          </a:p>
          <a:p>
            <a:pPr algn="just" eaLnBrk="0" fontAlgn="base" hangingPunct="0">
              <a:lnSpc>
                <a:spcPct val="150000"/>
              </a:lnSpc>
              <a:spcBef>
                <a:spcPct val="0"/>
              </a:spcBef>
              <a:spcAft>
                <a:spcPct val="0"/>
              </a:spcAft>
              <a:buClrTx/>
              <a:buFontTx/>
              <a:buChar char="•"/>
            </a:pPr>
            <a:r>
              <a:rPr lang="en-US" altLang="en-US" b="1" dirty="0">
                <a:solidFill>
                  <a:schemeClr val="bg1"/>
                </a:solidFill>
                <a:latin typeface="Times New Roman"/>
                <a:cs typeface="Times New Roman"/>
              </a:rPr>
              <a:t>  </a:t>
            </a:r>
            <a:r>
              <a:rPr kumimoji="0" lang="en-US" altLang="en-US" sz="1600" b="1" i="0" u="sng" strike="noStrike" cap="none" normalizeH="0" baseline="0" dirty="0">
                <a:ln>
                  <a:noFill/>
                </a:ln>
                <a:solidFill>
                  <a:schemeClr val="bg1"/>
                </a:solidFill>
                <a:effectLst/>
                <a:latin typeface="Times New Roman"/>
                <a:cs typeface="Times New Roman"/>
              </a:rPr>
              <a:t>Manual Silos:</a:t>
            </a:r>
            <a:r>
              <a:rPr kumimoji="0" lang="en-US" altLang="en-US" b="0" i="0" u="none" strike="noStrike" cap="none" normalizeH="0" baseline="0" dirty="0">
                <a:ln>
                  <a:noFill/>
                </a:ln>
                <a:solidFill>
                  <a:schemeClr val="bg1"/>
                </a:solidFill>
                <a:effectLst/>
                <a:latin typeface="Times New Roman"/>
                <a:cs typeface="Times New Roman"/>
              </a:rPr>
              <a:t> Humans must hunt for data across spreadsheets and emails to solve a single delay.</a:t>
            </a:r>
            <a:endParaRPr lang="en-US" altLang="en-US" b="0" i="0" u="none" strike="noStrike" cap="none" normalizeH="0" baseline="0" dirty="0">
              <a:ln>
                <a:noFill/>
              </a:ln>
              <a:solidFill>
                <a:schemeClr val="bg1"/>
              </a:solidFill>
              <a:effectLst/>
              <a:latin typeface="Times New Roman"/>
              <a:cs typeface="Times New Roman"/>
            </a:endParaRPr>
          </a:p>
        </p:txBody>
      </p:sp>
      <p:sp>
        <p:nvSpPr>
          <p:cNvPr id="5" name="Rectangle 2">
            <a:extLst>
              <a:ext uri="{FF2B5EF4-FFF2-40B4-BE49-F238E27FC236}">
                <a16:creationId xmlns:a16="http://schemas.microsoft.com/office/drawing/2014/main" id="{8C6D1B50-A8C1-3705-9ED1-CA7EE14EF939}"/>
              </a:ext>
            </a:extLst>
          </p:cNvPr>
          <p:cNvSpPr>
            <a:spLocks noChangeArrowheads="1"/>
          </p:cNvSpPr>
          <p:nvPr/>
        </p:nvSpPr>
        <p:spPr bwMode="auto">
          <a:xfrm>
            <a:off x="7817162" y="3495964"/>
            <a:ext cx="44160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Explains the backstory of every inventory failure.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Connects local stock levels to global events.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Predicts "What-If" outcomes for different decisions.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bg1"/>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Directs human attention to the most expensive fires first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585EEB7D-6DDD-C7C6-9E45-879A887813BA}"/>
              </a:ext>
            </a:extLst>
          </p:cNvPr>
          <p:cNvSpPr txBox="1"/>
          <p:nvPr/>
        </p:nvSpPr>
        <p:spPr>
          <a:xfrm>
            <a:off x="7950116" y="3190778"/>
            <a:ext cx="2581154" cy="338554"/>
          </a:xfrm>
          <a:prstGeom prst="rect">
            <a:avLst/>
          </a:prstGeom>
          <a:noFill/>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Advantages of </a:t>
            </a:r>
            <a:r>
              <a:rPr lang="en-US" sz="1600" b="1" dirty="0" err="1">
                <a:solidFill>
                  <a:schemeClr val="bg1"/>
                </a:solidFill>
                <a:latin typeface="Times New Roman" panose="02020603050405020304" pitchFamily="18" charset="0"/>
                <a:cs typeface="Times New Roman" panose="02020603050405020304" pitchFamily="18" charset="0"/>
              </a:rPr>
              <a:t>Exceptra</a:t>
            </a:r>
            <a:r>
              <a:rPr lang="en-US" b="1" dirty="0">
                <a:solidFill>
                  <a:schemeClr val="bg1"/>
                </a:solidFill>
                <a:latin typeface="Times New Roman" panose="02020603050405020304" pitchFamily="18" charset="0"/>
                <a:cs typeface="Times New Roman" panose="02020603050405020304" pitchFamily="18" charset="0"/>
              </a:rPr>
              <a:t>:</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27AAC61B-D4C0-2F97-011E-DEA6F0EB44CE}"/>
              </a:ext>
            </a:extLst>
          </p:cNvPr>
          <p:cNvSpPr/>
          <p:nvPr/>
        </p:nvSpPr>
        <p:spPr>
          <a:xfrm>
            <a:off x="111125" y="5587999"/>
            <a:ext cx="4032250" cy="873125"/>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pic>
        <p:nvPicPr>
          <p:cNvPr id="8" name="Picture 7">
            <a:extLst>
              <a:ext uri="{FF2B5EF4-FFF2-40B4-BE49-F238E27FC236}">
                <a16:creationId xmlns:a16="http://schemas.microsoft.com/office/drawing/2014/main" id="{4D42D5ED-262D-CBCC-C801-B20737CC4B83}"/>
              </a:ext>
            </a:extLst>
          </p:cNvPr>
          <p:cNvPicPr>
            <a:picLocks noChangeAspect="1"/>
          </p:cNvPicPr>
          <p:nvPr/>
        </p:nvPicPr>
        <p:blipFill>
          <a:blip r:embed="rId7"/>
          <a:srcRect l="38657" t="36793" r="37595" b="38324"/>
          <a:stretch>
            <a:fillRect/>
          </a:stretch>
        </p:blipFill>
        <p:spPr>
          <a:xfrm>
            <a:off x="9412170" y="565320"/>
            <a:ext cx="2348166" cy="2641318"/>
          </a:xfrm>
          <a:prstGeom prst="rect">
            <a:avLst/>
          </a:prstGeom>
          <a:effectLst>
            <a:softEdge rad="495300"/>
          </a:effectLst>
        </p:spPr>
      </p:pic>
      <p:pic>
        <p:nvPicPr>
          <p:cNvPr id="13" name="Picture 12">
            <a:extLst>
              <a:ext uri="{FF2B5EF4-FFF2-40B4-BE49-F238E27FC236}">
                <a16:creationId xmlns:a16="http://schemas.microsoft.com/office/drawing/2014/main" id="{74902DCB-D62D-750D-3279-ABAB7939A3BD}"/>
              </a:ext>
            </a:extLst>
          </p:cNvPr>
          <p:cNvPicPr>
            <a:picLocks noChangeAspect="1"/>
          </p:cNvPicPr>
          <p:nvPr/>
        </p:nvPicPr>
        <p:blipFill>
          <a:blip r:embed="rId8"/>
          <a:srcRect l="871" t="26783" r="-871" b="23891"/>
          <a:stretch>
            <a:fillRect/>
          </a:stretch>
        </p:blipFill>
        <p:spPr>
          <a:xfrm>
            <a:off x="7950116" y="4460375"/>
            <a:ext cx="4093173" cy="2019019"/>
          </a:xfrm>
          <a:prstGeom prst="rect">
            <a:avLst/>
          </a:prstGeom>
          <a:effectLst>
            <a:softEdge rad="177800"/>
          </a:effectLst>
        </p:spPr>
      </p:pic>
    </p:spTree>
    <p:extLst>
      <p:ext uri="{BB962C8B-B14F-4D97-AF65-F5344CB8AC3E}">
        <p14:creationId xmlns:p14="http://schemas.microsoft.com/office/powerpoint/2010/main" val="1620535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11"/>
        <p:cNvGrpSpPr/>
        <p:nvPr/>
      </p:nvGrpSpPr>
      <p:grpSpPr>
        <a:xfrm>
          <a:off x="0" y="0"/>
          <a:ext cx="0" cy="0"/>
          <a:chOff x="0" y="0"/>
          <a:chExt cx="0" cy="0"/>
        </a:xfrm>
      </p:grpSpPr>
      <p:pic>
        <p:nvPicPr>
          <p:cNvPr id="112" name="Google Shape;112;p3" descr="A colorful hexagons on a black surface&#10;&#10;Description automatically generated"/>
          <p:cNvPicPr preferRelativeResize="0"/>
          <p:nvPr/>
        </p:nvPicPr>
        <p:blipFill rotWithShape="1">
          <a:blip r:embed="rId3">
            <a:alphaModFix amt="40000"/>
          </a:blip>
          <a:srcRect/>
          <a:stretch/>
        </p:blipFill>
        <p:spPr>
          <a:xfrm>
            <a:off x="0" y="10784"/>
            <a:ext cx="12191998" cy="68651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3" name="Google Shape;113;p3" descr="Your startup LOGO"/>
          <p:cNvSpPr/>
          <p:nvPr/>
        </p:nvSpPr>
        <p:spPr>
          <a:xfrm>
            <a:off x="307687" y="208072"/>
            <a:ext cx="1707370" cy="465384"/>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err="1">
                <a:solidFill>
                  <a:schemeClr val="dk1"/>
                </a:solidFill>
                <a:latin typeface="Times New Roman" panose="02020603050405020304" pitchFamily="18" charset="0"/>
                <a:ea typeface="Calibri"/>
                <a:cs typeface="Times New Roman" panose="02020603050405020304" pitchFamily="18" charset="0"/>
                <a:sym typeface="Calibri"/>
              </a:rPr>
              <a:t>SheCodes</a:t>
            </a:r>
            <a:r>
              <a:rPr lang="en-US" sz="1800">
                <a:solidFill>
                  <a:schemeClr val="dk1"/>
                </a:solidFill>
                <a:latin typeface="Times New Roman" panose="02020603050405020304" pitchFamily="18" charset="0"/>
                <a:ea typeface="Calibri"/>
                <a:cs typeface="Times New Roman" panose="02020603050405020304" pitchFamily="18" charset="0"/>
                <a:sym typeface="Calibri"/>
              </a:rPr>
              <a:t>!</a:t>
            </a:r>
          </a:p>
        </p:txBody>
      </p:sp>
      <p:pic>
        <p:nvPicPr>
          <p:cNvPr id="114" name="Google Shape;114;p3" descr="A logo with a brain and text&#10;&#10;Description automatically generated"/>
          <p:cNvPicPr preferRelativeResize="0"/>
          <p:nvPr/>
        </p:nvPicPr>
        <p:blipFill rotWithShape="1">
          <a:blip r:embed="rId4">
            <a:alphaModFix/>
          </a:blip>
          <a:srcRect/>
          <a:stretch/>
        </p:blipFill>
        <p:spPr>
          <a:xfrm>
            <a:off x="11095726" y="10784"/>
            <a:ext cx="973347" cy="846390"/>
          </a:xfrm>
          <a:prstGeom prst="rect">
            <a:avLst/>
          </a:prstGeom>
          <a:noFill/>
          <a:ln>
            <a:noFill/>
          </a:ln>
        </p:spPr>
      </p:pic>
      <p:sp>
        <p:nvSpPr>
          <p:cNvPr id="115" name="Google Shape;115;p3"/>
          <p:cNvSpPr txBox="1">
            <a:spLocks noGrp="1"/>
          </p:cNvSpPr>
          <p:nvPr>
            <p:ph type="title"/>
          </p:nvPr>
        </p:nvSpPr>
        <p:spPr>
          <a:xfrm>
            <a:off x="846437" y="-16734"/>
            <a:ext cx="10735963" cy="108121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dirty="0">
                <a:solidFill>
                  <a:srgbClr val="FFFFFF"/>
                </a:solidFill>
                <a:latin typeface="Times New Roman"/>
                <a:ea typeface="Times New Roman"/>
                <a:cs typeface="Times New Roman"/>
                <a:sym typeface="Times New Roman"/>
              </a:rPr>
              <a:t>TECHNICAL APPROACH</a:t>
            </a:r>
            <a:endParaRPr dirty="0"/>
          </a:p>
        </p:txBody>
      </p:sp>
      <p:sp>
        <p:nvSpPr>
          <p:cNvPr id="117" name="Google Shape;117;p3"/>
          <p:cNvSpPr/>
          <p:nvPr/>
        </p:nvSpPr>
        <p:spPr>
          <a:xfrm>
            <a:off x="2129" y="6555770"/>
            <a:ext cx="12186249" cy="3507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Times New Roman"/>
                <a:ea typeface="Times New Roman"/>
                <a:cs typeface="Times New Roman"/>
                <a:sym typeface="Times New Roman"/>
              </a:rPr>
              <a:t>PRPCEM HACKATHON' 26</a:t>
            </a:r>
            <a:endParaRPr sz="2400">
              <a:solidFill>
                <a:schemeClr val="dk1"/>
              </a:solidFill>
              <a:latin typeface="Times New Roman"/>
              <a:ea typeface="Times New Roman"/>
              <a:cs typeface="Times New Roman"/>
              <a:sym typeface="Times New Roman"/>
            </a:endParaRPr>
          </a:p>
        </p:txBody>
      </p:sp>
      <p:sp>
        <p:nvSpPr>
          <p:cNvPr id="118" name="Google Shape;118;p3"/>
          <p:cNvSpPr txBox="1">
            <a:spLocks noGrp="1"/>
          </p:cNvSpPr>
          <p:nvPr>
            <p:ph type="sldNum" idx="12"/>
          </p:nvPr>
        </p:nvSpPr>
        <p:spPr>
          <a:xfrm>
            <a:off x="9223513" y="6488875"/>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a:solidFill>
                  <a:schemeClr val="dk1"/>
                </a:solidFill>
                <a:latin typeface="Times New Roman"/>
                <a:ea typeface="Times New Roman"/>
                <a:cs typeface="Times New Roman"/>
                <a:sym typeface="Times New Roman"/>
              </a:rPr>
              <a:t>3</a:t>
            </a:fld>
            <a:endParaRPr sz="2000">
              <a:solidFill>
                <a:schemeClr val="dk1"/>
              </a:solidFill>
              <a:latin typeface="Times New Roman"/>
              <a:ea typeface="Times New Roman"/>
              <a:cs typeface="Times New Roman"/>
              <a:sym typeface="Times New Roman"/>
            </a:endParaRPr>
          </a:p>
        </p:txBody>
      </p:sp>
      <p:sp>
        <p:nvSpPr>
          <p:cNvPr id="119" name="Google Shape;119;p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a:t>
            </a:r>
            <a:endParaRPr/>
          </a:p>
        </p:txBody>
      </p:sp>
      <p:sp>
        <p:nvSpPr>
          <p:cNvPr id="2" name="Rectangle 1">
            <a:extLst>
              <a:ext uri="{FF2B5EF4-FFF2-40B4-BE49-F238E27FC236}">
                <a16:creationId xmlns:a16="http://schemas.microsoft.com/office/drawing/2014/main" id="{430E224E-7031-B75C-41C1-89DD3ACACA23}"/>
              </a:ext>
            </a:extLst>
          </p:cNvPr>
          <p:cNvSpPr/>
          <p:nvPr/>
        </p:nvSpPr>
        <p:spPr>
          <a:xfrm>
            <a:off x="92597" y="857174"/>
            <a:ext cx="11976476" cy="53583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endParaRPr>
          </a:p>
        </p:txBody>
      </p:sp>
      <p:sp>
        <p:nvSpPr>
          <p:cNvPr id="3" name="Rectangle 2">
            <a:extLst>
              <a:ext uri="{FF2B5EF4-FFF2-40B4-BE49-F238E27FC236}">
                <a16:creationId xmlns:a16="http://schemas.microsoft.com/office/drawing/2014/main" id="{716D4824-FA6D-22D4-6E77-3BF7DB6DCA5F}"/>
              </a:ext>
            </a:extLst>
          </p:cNvPr>
          <p:cNvSpPr/>
          <p:nvPr/>
        </p:nvSpPr>
        <p:spPr>
          <a:xfrm>
            <a:off x="4248" y="857706"/>
            <a:ext cx="4808478" cy="5675619"/>
          </a:xfrm>
          <a:prstGeom prst="rect">
            <a:avLst/>
          </a:prstGeom>
          <a:gradFill>
            <a:gsLst>
              <a:gs pos="0">
                <a:srgbClr val="1D2134">
                  <a:alpha val="0"/>
                </a:srgbClr>
              </a:gs>
              <a:gs pos="94000">
                <a:schemeClr val="bg2">
                  <a:lumMod val="75000"/>
                  <a:alpha val="60000"/>
                </a:schemeClr>
              </a:gs>
              <a:gs pos="70000">
                <a:srgbClr val="432547">
                  <a:alpha val="98000"/>
                </a:srgb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endParaRPr>
          </a:p>
        </p:txBody>
      </p:sp>
      <p:graphicFrame>
        <p:nvGraphicFramePr>
          <p:cNvPr id="6" name="Table 5">
            <a:extLst>
              <a:ext uri="{FF2B5EF4-FFF2-40B4-BE49-F238E27FC236}">
                <a16:creationId xmlns:a16="http://schemas.microsoft.com/office/drawing/2014/main" id="{36CAFC1C-C9F6-E56B-39DF-C5FF22927598}"/>
              </a:ext>
            </a:extLst>
          </p:cNvPr>
          <p:cNvGraphicFramePr>
            <a:graphicFrameLocks noGrp="1"/>
          </p:cNvGraphicFramePr>
          <p:nvPr>
            <p:extLst>
              <p:ext uri="{D42A27DB-BD31-4B8C-83A1-F6EECF244321}">
                <p14:modId xmlns:p14="http://schemas.microsoft.com/office/powerpoint/2010/main" val="3552533593"/>
              </p:ext>
            </p:extLst>
          </p:nvPr>
        </p:nvGraphicFramePr>
        <p:xfrm>
          <a:off x="0" y="1258211"/>
          <a:ext cx="4810359" cy="2852077"/>
        </p:xfrm>
        <a:graphic>
          <a:graphicData uri="http://schemas.openxmlformats.org/drawingml/2006/table">
            <a:tbl>
              <a:tblPr firstCol="1" bandRow="1">
                <a:tableStyleId>{5FD0F851-EC5A-4D38-B0AD-8093EC10F338}</a:tableStyleId>
              </a:tblPr>
              <a:tblGrid>
                <a:gridCol w="1401653">
                  <a:extLst>
                    <a:ext uri="{9D8B030D-6E8A-4147-A177-3AD203B41FA5}">
                      <a16:colId xmlns:a16="http://schemas.microsoft.com/office/drawing/2014/main" val="3723148295"/>
                    </a:ext>
                  </a:extLst>
                </a:gridCol>
                <a:gridCol w="3408706">
                  <a:extLst>
                    <a:ext uri="{9D8B030D-6E8A-4147-A177-3AD203B41FA5}">
                      <a16:colId xmlns:a16="http://schemas.microsoft.com/office/drawing/2014/main" val="4278307317"/>
                    </a:ext>
                  </a:extLst>
                </a:gridCol>
              </a:tblGrid>
              <a:tr h="686611">
                <a:tc>
                  <a:txBody>
                    <a:bodyPr/>
                    <a:lstStyle/>
                    <a:p>
                      <a:r>
                        <a:rPr lang="en-US" sz="1800" u="sng">
                          <a:solidFill>
                            <a:schemeClr val="bg1"/>
                          </a:solidFill>
                          <a:latin typeface="Times New Roman"/>
                          <a:cs typeface="Times New Roman"/>
                        </a:rPr>
                        <a:t>Frontend</a:t>
                      </a:r>
                      <a:r>
                        <a:rPr lang="en-US" sz="1800" u="sng">
                          <a:solidFill>
                            <a:schemeClr val="bg1"/>
                          </a:solidFill>
                          <a:latin typeface="Oswald"/>
                        </a:rPr>
                        <a:t> </a:t>
                      </a:r>
                      <a:r>
                        <a:rPr lang="en-US" sz="1800" u="sng">
                          <a:solidFill>
                            <a:schemeClr val="bg1"/>
                          </a:solidFill>
                          <a:latin typeface="Times New Roman"/>
                          <a:cs typeface="Times New Roman"/>
                        </a:rPr>
                        <a:t>-</a:t>
                      </a:r>
                      <a:endParaRPr lang="en-IN" sz="1600" u="sng">
                        <a:solidFill>
                          <a:schemeClr val="bg1"/>
                        </a:solidFill>
                        <a:latin typeface="Times New Roman"/>
                        <a:cs typeface="Times New Roman"/>
                      </a:endParaRPr>
                    </a:p>
                  </a:txBody>
                  <a:tcPr/>
                </a:tc>
                <a:tc>
                  <a:txBody>
                    <a:bodyPr/>
                    <a:lstStyle/>
                    <a:p>
                      <a:endParaRPr lang="en-IN">
                        <a:latin typeface="Times New Roman" panose="02020603050405020304" pitchFamily="18" charset="0"/>
                      </a:endParaRPr>
                    </a:p>
                  </a:txBody>
                  <a:tcPr/>
                </a:tc>
                <a:extLst>
                  <a:ext uri="{0D108BD9-81ED-4DB2-BD59-A6C34878D82A}">
                    <a16:rowId xmlns:a16="http://schemas.microsoft.com/office/drawing/2014/main" val="3106491749"/>
                  </a:ext>
                </a:extLst>
              </a:tr>
              <a:tr h="686611">
                <a:tc>
                  <a:txBody>
                    <a:bodyPr/>
                    <a:lstStyle/>
                    <a:p>
                      <a:r>
                        <a:rPr lang="en-US" sz="1800" u="sng">
                          <a:solidFill>
                            <a:schemeClr val="bg1"/>
                          </a:solidFill>
                          <a:latin typeface="Times New Roman"/>
                          <a:cs typeface="Times New Roman"/>
                        </a:rPr>
                        <a:t>Backend -</a:t>
                      </a:r>
                      <a:endParaRPr lang="en-IN" sz="1800" u="sng">
                        <a:solidFill>
                          <a:schemeClr val="bg1"/>
                        </a:solidFill>
                        <a:latin typeface="Times New Roman"/>
                        <a:cs typeface="Times New Roman"/>
                      </a:endParaRPr>
                    </a:p>
                  </a:txBody>
                  <a:tcPr/>
                </a:tc>
                <a:tc>
                  <a:txBody>
                    <a:bodyPr/>
                    <a:lstStyle/>
                    <a:p>
                      <a:endParaRPr lang="en-IN">
                        <a:latin typeface="Times New Roman" panose="02020603050405020304" pitchFamily="18" charset="0"/>
                      </a:endParaRPr>
                    </a:p>
                  </a:txBody>
                  <a:tcPr/>
                </a:tc>
                <a:extLst>
                  <a:ext uri="{0D108BD9-81ED-4DB2-BD59-A6C34878D82A}">
                    <a16:rowId xmlns:a16="http://schemas.microsoft.com/office/drawing/2014/main" val="1295872559"/>
                  </a:ext>
                </a:extLst>
              </a:tr>
              <a:tr h="686610">
                <a:tc>
                  <a:txBody>
                    <a:bodyPr/>
                    <a:lstStyle/>
                    <a:p>
                      <a:pPr lvl="0">
                        <a:buNone/>
                      </a:pPr>
                      <a:r>
                        <a:rPr lang="en-US" sz="1800" b="1" i="0" u="sng" strike="noStrike" noProof="0">
                          <a:solidFill>
                            <a:schemeClr val="bg1"/>
                          </a:solidFill>
                          <a:latin typeface="Times New Roman"/>
                        </a:rPr>
                        <a:t>Databases -</a:t>
                      </a:r>
                      <a:endParaRPr lang="en-US" sz="1800" u="sng">
                        <a:solidFill>
                          <a:schemeClr val="bg1"/>
                        </a:solidFill>
                        <a:latin typeface="Times New Roman"/>
                        <a:cs typeface="Times New Roman"/>
                      </a:endParaRPr>
                    </a:p>
                  </a:txBody>
                  <a:tcPr/>
                </a:tc>
                <a:tc>
                  <a:txBody>
                    <a:bodyPr/>
                    <a:lstStyle/>
                    <a:p>
                      <a:pPr lvl="0">
                        <a:buNone/>
                      </a:pPr>
                      <a:endParaRPr lang="en-IN">
                        <a:latin typeface="Times New Roman"/>
                      </a:endParaRPr>
                    </a:p>
                  </a:txBody>
                  <a:tcPr/>
                </a:tc>
                <a:extLst>
                  <a:ext uri="{0D108BD9-81ED-4DB2-BD59-A6C34878D82A}">
                    <a16:rowId xmlns:a16="http://schemas.microsoft.com/office/drawing/2014/main" val="6029716"/>
                  </a:ext>
                </a:extLst>
              </a:tr>
              <a:tr h="792245">
                <a:tc>
                  <a:txBody>
                    <a:bodyPr/>
                    <a:lstStyle/>
                    <a:p>
                      <a:r>
                        <a:rPr lang="en-US" sz="1800" u="sng" dirty="0">
                          <a:solidFill>
                            <a:schemeClr val="bg1"/>
                          </a:solidFill>
                          <a:latin typeface="Times New Roman"/>
                          <a:cs typeface="Times New Roman"/>
                        </a:rPr>
                        <a:t>API-</a:t>
                      </a:r>
                      <a:endParaRPr lang="en-IN" sz="1800" u="sng" dirty="0">
                        <a:solidFill>
                          <a:schemeClr val="bg1"/>
                        </a:solidFill>
                        <a:latin typeface="Times New Roman"/>
                        <a:cs typeface="Times New Roman"/>
                      </a:endParaRPr>
                    </a:p>
                  </a:txBody>
                  <a:tcPr/>
                </a:tc>
                <a:tc>
                  <a:txBody>
                    <a:bodyPr/>
                    <a:lstStyle/>
                    <a:p>
                      <a:endParaRPr lang="en-IN" dirty="0">
                        <a:latin typeface="Times New Roman" panose="02020603050405020304" pitchFamily="18" charset="0"/>
                      </a:endParaRPr>
                    </a:p>
                  </a:txBody>
                  <a:tcPr/>
                </a:tc>
                <a:extLst>
                  <a:ext uri="{0D108BD9-81ED-4DB2-BD59-A6C34878D82A}">
                    <a16:rowId xmlns:a16="http://schemas.microsoft.com/office/drawing/2014/main" val="480008276"/>
                  </a:ext>
                </a:extLst>
              </a:tr>
            </a:tbl>
          </a:graphicData>
        </a:graphic>
      </p:graphicFrame>
      <p:sp>
        <p:nvSpPr>
          <p:cNvPr id="7" name="TextBox 6">
            <a:extLst>
              <a:ext uri="{FF2B5EF4-FFF2-40B4-BE49-F238E27FC236}">
                <a16:creationId xmlns:a16="http://schemas.microsoft.com/office/drawing/2014/main" id="{73E98228-7958-879D-AEB1-F69D69C00A6C}"/>
              </a:ext>
            </a:extLst>
          </p:cNvPr>
          <p:cNvSpPr txBox="1"/>
          <p:nvPr/>
        </p:nvSpPr>
        <p:spPr>
          <a:xfrm>
            <a:off x="4247" y="854056"/>
            <a:ext cx="4810359" cy="369332"/>
          </a:xfrm>
          <a:prstGeom prst="rect">
            <a:avLst/>
          </a:prstGeom>
          <a:gradFill>
            <a:gsLst>
              <a:gs pos="0">
                <a:schemeClr val="accent1">
                  <a:tint val="100000"/>
                  <a:shade val="100000"/>
                  <a:satMod val="130000"/>
                </a:schemeClr>
              </a:gs>
              <a:gs pos="73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t">
            <a:spAutoFit/>
          </a:bodyPr>
          <a:lstStyle/>
          <a:p>
            <a:pPr algn="ctr"/>
            <a:r>
              <a:rPr lang="en-US" sz="1800" b="1">
                <a:solidFill>
                  <a:schemeClr val="bg1"/>
                </a:solidFill>
                <a:latin typeface="Times New Roman" panose="02020603050405020304" pitchFamily="18" charset="0"/>
              </a:rPr>
              <a:t>TECHNOLOGIES</a:t>
            </a:r>
            <a:endParaRPr lang="en-IN" sz="1800" b="1">
              <a:solidFill>
                <a:schemeClr val="bg1"/>
              </a:solidFill>
              <a:latin typeface="Times New Roman" panose="02020603050405020304" pitchFamily="18" charset="0"/>
            </a:endParaRPr>
          </a:p>
        </p:txBody>
      </p:sp>
      <p:pic>
        <p:nvPicPr>
          <p:cNvPr id="9" name="Picture 8">
            <a:extLst>
              <a:ext uri="{FF2B5EF4-FFF2-40B4-BE49-F238E27FC236}">
                <a16:creationId xmlns:a16="http://schemas.microsoft.com/office/drawing/2014/main" id="{609A3A33-2200-71C0-442A-76DAF2BE642E}"/>
              </a:ext>
            </a:extLst>
          </p:cNvPr>
          <p:cNvPicPr>
            <a:picLocks noChangeAspect="1"/>
          </p:cNvPicPr>
          <p:nvPr/>
        </p:nvPicPr>
        <p:blipFill>
          <a:blip r:embed="rId5"/>
          <a:srcRect l="29450" t="9993" r="28012" b="9263"/>
          <a:stretch>
            <a:fillRect/>
          </a:stretch>
        </p:blipFill>
        <p:spPr>
          <a:xfrm>
            <a:off x="1574342" y="1292377"/>
            <a:ext cx="671614" cy="595884"/>
          </a:xfrm>
          <a:prstGeom prst="rect">
            <a:avLst/>
          </a:prstGeom>
          <a:effectLst>
            <a:softEdge rad="38100"/>
          </a:effectLst>
        </p:spPr>
      </p:pic>
      <p:pic>
        <p:nvPicPr>
          <p:cNvPr id="11" name="Picture 10">
            <a:extLst>
              <a:ext uri="{FF2B5EF4-FFF2-40B4-BE49-F238E27FC236}">
                <a16:creationId xmlns:a16="http://schemas.microsoft.com/office/drawing/2014/main" id="{B2CFF428-E451-BE2F-5EC3-FBF9ADDC1D70}"/>
              </a:ext>
            </a:extLst>
          </p:cNvPr>
          <p:cNvPicPr>
            <a:picLocks noChangeAspect="1"/>
          </p:cNvPicPr>
          <p:nvPr/>
        </p:nvPicPr>
        <p:blipFill>
          <a:blip r:embed="rId6"/>
          <a:srcRect l="15186" t="35483" r="16221" b="32574"/>
          <a:stretch>
            <a:fillRect/>
          </a:stretch>
        </p:blipFill>
        <p:spPr>
          <a:xfrm>
            <a:off x="2512439" y="1311397"/>
            <a:ext cx="1363209" cy="595656"/>
          </a:xfrm>
          <a:prstGeom prst="rect">
            <a:avLst/>
          </a:prstGeom>
          <a:effectLst>
            <a:softEdge rad="38100"/>
          </a:effectLst>
        </p:spPr>
      </p:pic>
      <p:pic>
        <p:nvPicPr>
          <p:cNvPr id="12" name="Picture 11">
            <a:extLst>
              <a:ext uri="{FF2B5EF4-FFF2-40B4-BE49-F238E27FC236}">
                <a16:creationId xmlns:a16="http://schemas.microsoft.com/office/drawing/2014/main" id="{F11C07A9-8A48-C040-2F46-5D4C81A7CD0B}"/>
              </a:ext>
            </a:extLst>
          </p:cNvPr>
          <p:cNvPicPr>
            <a:picLocks noChangeAspect="1"/>
          </p:cNvPicPr>
          <p:nvPr/>
        </p:nvPicPr>
        <p:blipFill>
          <a:blip r:embed="rId7"/>
          <a:stretch>
            <a:fillRect/>
          </a:stretch>
        </p:blipFill>
        <p:spPr>
          <a:xfrm>
            <a:off x="1560545" y="1961435"/>
            <a:ext cx="635583" cy="635583"/>
          </a:xfrm>
          <a:prstGeom prst="rect">
            <a:avLst/>
          </a:prstGeom>
          <a:effectLst>
            <a:softEdge rad="38100"/>
          </a:effectLst>
        </p:spPr>
      </p:pic>
      <p:pic>
        <p:nvPicPr>
          <p:cNvPr id="13" name="Picture 12">
            <a:extLst>
              <a:ext uri="{FF2B5EF4-FFF2-40B4-BE49-F238E27FC236}">
                <a16:creationId xmlns:a16="http://schemas.microsoft.com/office/drawing/2014/main" id="{6BFA05F9-C31B-8D7D-2BCC-698DE22A4374}"/>
              </a:ext>
            </a:extLst>
          </p:cNvPr>
          <p:cNvPicPr>
            <a:picLocks noChangeAspect="1"/>
          </p:cNvPicPr>
          <p:nvPr/>
        </p:nvPicPr>
        <p:blipFill>
          <a:blip r:embed="rId8"/>
          <a:srcRect l="4772" t="32254" r="5647" b="31655"/>
          <a:stretch>
            <a:fillRect/>
          </a:stretch>
        </p:blipFill>
        <p:spPr>
          <a:xfrm>
            <a:off x="3371762" y="1975894"/>
            <a:ext cx="1221416" cy="606664"/>
          </a:xfrm>
          <a:prstGeom prst="rect">
            <a:avLst/>
          </a:prstGeom>
          <a:effectLst>
            <a:softEdge rad="38100"/>
          </a:effectLst>
        </p:spPr>
      </p:pic>
      <p:pic>
        <p:nvPicPr>
          <p:cNvPr id="14" name="Picture 13">
            <a:extLst>
              <a:ext uri="{FF2B5EF4-FFF2-40B4-BE49-F238E27FC236}">
                <a16:creationId xmlns:a16="http://schemas.microsoft.com/office/drawing/2014/main" id="{F12B505F-E21E-AAC0-91B5-19B4ACF0B729}"/>
              </a:ext>
            </a:extLst>
          </p:cNvPr>
          <p:cNvPicPr>
            <a:picLocks noChangeAspect="1"/>
          </p:cNvPicPr>
          <p:nvPr/>
        </p:nvPicPr>
        <p:blipFill>
          <a:blip r:embed="rId9"/>
          <a:stretch>
            <a:fillRect/>
          </a:stretch>
        </p:blipFill>
        <p:spPr>
          <a:xfrm>
            <a:off x="2489357" y="1963548"/>
            <a:ext cx="631359" cy="631359"/>
          </a:xfrm>
          <a:prstGeom prst="rect">
            <a:avLst/>
          </a:prstGeom>
          <a:effectLst>
            <a:softEdge rad="38100"/>
          </a:effectLst>
        </p:spPr>
      </p:pic>
      <p:pic>
        <p:nvPicPr>
          <p:cNvPr id="16" name="Picture 15">
            <a:extLst>
              <a:ext uri="{FF2B5EF4-FFF2-40B4-BE49-F238E27FC236}">
                <a16:creationId xmlns:a16="http://schemas.microsoft.com/office/drawing/2014/main" id="{A7006B7F-A613-1D3C-1556-6D5A811AF638}"/>
              </a:ext>
            </a:extLst>
          </p:cNvPr>
          <p:cNvPicPr>
            <a:picLocks noChangeAspect="1"/>
          </p:cNvPicPr>
          <p:nvPr/>
        </p:nvPicPr>
        <p:blipFill>
          <a:blip r:embed="rId10"/>
          <a:stretch>
            <a:fillRect/>
          </a:stretch>
        </p:blipFill>
        <p:spPr>
          <a:xfrm>
            <a:off x="1560544" y="2663913"/>
            <a:ext cx="635583" cy="655714"/>
          </a:xfrm>
          <a:prstGeom prst="rect">
            <a:avLst/>
          </a:prstGeom>
          <a:effectLst>
            <a:softEdge rad="38100"/>
          </a:effectLst>
        </p:spPr>
      </p:pic>
      <p:pic>
        <p:nvPicPr>
          <p:cNvPr id="17" name="Picture 16">
            <a:extLst>
              <a:ext uri="{FF2B5EF4-FFF2-40B4-BE49-F238E27FC236}">
                <a16:creationId xmlns:a16="http://schemas.microsoft.com/office/drawing/2014/main" id="{F5E736D5-E186-465F-4842-755C0B11B348}"/>
              </a:ext>
            </a:extLst>
          </p:cNvPr>
          <p:cNvPicPr>
            <a:picLocks noChangeAspect="1"/>
          </p:cNvPicPr>
          <p:nvPr/>
        </p:nvPicPr>
        <p:blipFill>
          <a:blip r:embed="rId11"/>
          <a:stretch>
            <a:fillRect/>
          </a:stretch>
        </p:blipFill>
        <p:spPr>
          <a:xfrm>
            <a:off x="2483517" y="2603944"/>
            <a:ext cx="637199" cy="695861"/>
          </a:xfrm>
          <a:prstGeom prst="rect">
            <a:avLst/>
          </a:prstGeom>
          <a:effectLst>
            <a:softEdge rad="38100"/>
          </a:effectLst>
        </p:spPr>
      </p:pic>
      <p:sp>
        <p:nvSpPr>
          <p:cNvPr id="19" name="TextBox 18">
            <a:extLst>
              <a:ext uri="{FF2B5EF4-FFF2-40B4-BE49-F238E27FC236}">
                <a16:creationId xmlns:a16="http://schemas.microsoft.com/office/drawing/2014/main" id="{6B86F9A4-23B0-4BBF-D262-75FBEE2BDE30}"/>
              </a:ext>
            </a:extLst>
          </p:cNvPr>
          <p:cNvSpPr txBox="1"/>
          <p:nvPr/>
        </p:nvSpPr>
        <p:spPr>
          <a:xfrm>
            <a:off x="57743" y="4310192"/>
            <a:ext cx="4694872" cy="553998"/>
          </a:xfrm>
          <a:prstGeom prst="rect">
            <a:avLst/>
          </a:prstGeom>
          <a:noFill/>
        </p:spPr>
        <p:txBody>
          <a:bodyPr wrap="square" lIns="91440" tIns="45720" rIns="91440" bIns="45720" rtlCol="0" anchor="t">
            <a:spAutoFit/>
          </a:bodyPr>
          <a:lstStyle/>
          <a:p>
            <a:endParaRPr lang="en-US" sz="1600" b="1" dirty="0">
              <a:solidFill>
                <a:schemeClr val="bg1"/>
              </a:solidFill>
              <a:highlight>
                <a:srgbClr val="FFFF00"/>
              </a:highligh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87498887-7580-FA90-FDC9-992B21D9C051}"/>
              </a:ext>
            </a:extLst>
          </p:cNvPr>
          <p:cNvSpPr/>
          <p:nvPr/>
        </p:nvSpPr>
        <p:spPr>
          <a:xfrm>
            <a:off x="4930995" y="856213"/>
            <a:ext cx="7127176" cy="2710923"/>
          </a:xfrm>
          <a:prstGeom prst="roundRect">
            <a:avLst/>
          </a:prstGeom>
          <a:gradFill>
            <a:gsLst>
              <a:gs pos="0">
                <a:schemeClr val="accent1">
                  <a:tint val="100000"/>
                  <a:shade val="100000"/>
                  <a:satMod val="130000"/>
                  <a:alpha val="40000"/>
                </a:schemeClr>
              </a:gs>
              <a:gs pos="100000">
                <a:schemeClr val="accent1">
                  <a:tint val="50000"/>
                  <a:shade val="100000"/>
                  <a:satMod val="350000"/>
                  <a:alpha val="18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Times New Roman" panose="02020603050405020304" pitchFamily="18" charset="0"/>
            </a:endParaRPr>
          </a:p>
        </p:txBody>
      </p:sp>
      <p:sp>
        <p:nvSpPr>
          <p:cNvPr id="25" name="TextBox 24">
            <a:extLst>
              <a:ext uri="{FF2B5EF4-FFF2-40B4-BE49-F238E27FC236}">
                <a16:creationId xmlns:a16="http://schemas.microsoft.com/office/drawing/2014/main" id="{743D6D25-E134-04E6-4665-E166CA1ED212}"/>
              </a:ext>
            </a:extLst>
          </p:cNvPr>
          <p:cNvSpPr txBox="1"/>
          <p:nvPr/>
        </p:nvSpPr>
        <p:spPr>
          <a:xfrm>
            <a:off x="6450957" y="865008"/>
            <a:ext cx="3890261" cy="369332"/>
          </a:xfrm>
          <a:prstGeom prst="rect">
            <a:avLst/>
          </a:prstGeom>
          <a:gradFill>
            <a:gsLst>
              <a:gs pos="0">
                <a:schemeClr val="accent1">
                  <a:tint val="100000"/>
                  <a:shade val="100000"/>
                  <a:satMod val="130000"/>
                </a:schemeClr>
              </a:gs>
              <a:gs pos="62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t">
            <a:spAutoFit/>
          </a:bodyPr>
          <a:lstStyle/>
          <a:p>
            <a:pPr algn="ctr"/>
            <a:r>
              <a:rPr lang="en-IN" sz="1800" dirty="0">
                <a:latin typeface="Times New Roman" panose="02020603050405020304" pitchFamily="18" charset="0"/>
              </a:rPr>
              <a:t>METHODOLOGY AND PROCESS</a:t>
            </a:r>
            <a:endParaRPr lang="en-IN" sz="1800" dirty="0">
              <a:latin typeface="Times New Roman" panose="02020603050405020304" pitchFamily="18" charset="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AA03AFFA-7AF9-FAA0-C90A-2D04EBC77F32}"/>
              </a:ext>
            </a:extLst>
          </p:cNvPr>
          <p:cNvCxnSpPr>
            <a:cxnSpLocks/>
          </p:cNvCxnSpPr>
          <p:nvPr/>
        </p:nvCxnSpPr>
        <p:spPr>
          <a:xfrm>
            <a:off x="5057010" y="1216698"/>
            <a:ext cx="6667860" cy="15425"/>
          </a:xfrm>
          <a:prstGeom prst="line">
            <a:avLst/>
          </a:prstGeom>
        </p:spPr>
        <p:style>
          <a:lnRef idx="1">
            <a:schemeClr val="dk1"/>
          </a:lnRef>
          <a:fillRef idx="0">
            <a:schemeClr val="dk1"/>
          </a:fillRef>
          <a:effectRef idx="0">
            <a:schemeClr val="dk1"/>
          </a:effectRef>
          <a:fontRef idx="minor">
            <a:schemeClr val="tx1"/>
          </a:fontRef>
        </p:style>
      </p:cxnSp>
      <p:sp>
        <p:nvSpPr>
          <p:cNvPr id="32" name="Rectangle: Rounded Corners 31">
            <a:extLst>
              <a:ext uri="{FF2B5EF4-FFF2-40B4-BE49-F238E27FC236}">
                <a16:creationId xmlns:a16="http://schemas.microsoft.com/office/drawing/2014/main" id="{451033A1-AE4A-F93E-0AE1-F728D7B60106}"/>
              </a:ext>
            </a:extLst>
          </p:cNvPr>
          <p:cNvSpPr/>
          <p:nvPr/>
        </p:nvSpPr>
        <p:spPr>
          <a:xfrm>
            <a:off x="4930995" y="3651860"/>
            <a:ext cx="7120607" cy="2811687"/>
          </a:xfrm>
          <a:prstGeom prst="roundRect">
            <a:avLst/>
          </a:prstGeom>
          <a:gradFill>
            <a:gsLst>
              <a:gs pos="0">
                <a:schemeClr val="accent1">
                  <a:tint val="100000"/>
                  <a:shade val="100000"/>
                  <a:satMod val="130000"/>
                  <a:alpha val="40000"/>
                </a:schemeClr>
              </a:gs>
              <a:gs pos="100000">
                <a:schemeClr val="accent1">
                  <a:tint val="50000"/>
                  <a:shade val="100000"/>
                  <a:satMod val="350000"/>
                  <a:alpha val="18000"/>
                </a:schemeClr>
              </a:gs>
            </a:gsLs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Times New Roman" panose="02020603050405020304" pitchFamily="18" charset="0"/>
            </a:endParaRPr>
          </a:p>
        </p:txBody>
      </p:sp>
      <p:sp>
        <p:nvSpPr>
          <p:cNvPr id="33" name="TextBox 32">
            <a:extLst>
              <a:ext uri="{FF2B5EF4-FFF2-40B4-BE49-F238E27FC236}">
                <a16:creationId xmlns:a16="http://schemas.microsoft.com/office/drawing/2014/main" id="{88532FD6-CA72-491B-76E2-8358DA1321B5}"/>
              </a:ext>
            </a:extLst>
          </p:cNvPr>
          <p:cNvSpPr txBox="1"/>
          <p:nvPr/>
        </p:nvSpPr>
        <p:spPr>
          <a:xfrm>
            <a:off x="6337685" y="3725333"/>
            <a:ext cx="4611075" cy="400110"/>
          </a:xfrm>
          <a:prstGeom prst="rect">
            <a:avLst/>
          </a:prstGeom>
          <a:gradFill>
            <a:gsLst>
              <a:gs pos="0">
                <a:schemeClr val="accent1">
                  <a:tint val="100000"/>
                  <a:shade val="100000"/>
                  <a:satMod val="130000"/>
                </a:schemeClr>
              </a:gs>
              <a:gs pos="65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t">
            <a:spAutoFit/>
          </a:bodyPr>
          <a:lstStyle/>
          <a:p>
            <a:pPr algn="ctr"/>
            <a:r>
              <a:rPr lang="en-US" sz="2000">
                <a:latin typeface="Times New Roman" panose="02020603050405020304" pitchFamily="18" charset="0"/>
              </a:rPr>
              <a:t>SYSTEM ARCHITECTURE FLOW</a:t>
            </a:r>
            <a:endParaRPr lang="en-IN" sz="2000">
              <a:latin typeface="Times New Roman" panose="02020603050405020304" pitchFamily="18" charset="0"/>
            </a:endParaRPr>
          </a:p>
        </p:txBody>
      </p:sp>
      <p:cxnSp>
        <p:nvCxnSpPr>
          <p:cNvPr id="34" name="Straight Connector 33">
            <a:extLst>
              <a:ext uri="{FF2B5EF4-FFF2-40B4-BE49-F238E27FC236}">
                <a16:creationId xmlns:a16="http://schemas.microsoft.com/office/drawing/2014/main" id="{5AD3AEE3-8D30-C483-45EC-66B25DE9630E}"/>
              </a:ext>
            </a:extLst>
          </p:cNvPr>
          <p:cNvCxnSpPr>
            <a:cxnSpLocks/>
          </p:cNvCxnSpPr>
          <p:nvPr/>
        </p:nvCxnSpPr>
        <p:spPr>
          <a:xfrm>
            <a:off x="5058501" y="4110775"/>
            <a:ext cx="6667860" cy="1542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26BAB62-079C-6D86-4C3A-7EB5168B7327}"/>
              </a:ext>
            </a:extLst>
          </p:cNvPr>
          <p:cNvSpPr txBox="1"/>
          <p:nvPr/>
        </p:nvSpPr>
        <p:spPr>
          <a:xfrm>
            <a:off x="4248" y="4097932"/>
            <a:ext cx="4810358" cy="379629"/>
          </a:xfrm>
          <a:prstGeom prst="rect">
            <a:avLst/>
          </a:prstGeom>
          <a:gradFill>
            <a:gsLst>
              <a:gs pos="0">
                <a:schemeClr val="accent1">
                  <a:tint val="100000"/>
                  <a:shade val="100000"/>
                  <a:satMod val="130000"/>
                </a:schemeClr>
              </a:gs>
              <a:gs pos="69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wrap="square" lIns="91440" tIns="45720" rIns="91440" bIns="45720" rtlCol="0" anchor="t">
            <a:spAutoFit/>
          </a:bodyPr>
          <a:lstStyle/>
          <a:p>
            <a:pPr algn="ctr"/>
            <a:r>
              <a:rPr lang="en-US" sz="1800" b="1" dirty="0">
                <a:solidFill>
                  <a:schemeClr val="bg1"/>
                </a:solidFill>
                <a:latin typeface="Times New Roman" panose="02020603050405020304" pitchFamily="18" charset="0"/>
              </a:rPr>
              <a:t>KEY ARCHITECTURE HIGHLIGHTS</a:t>
            </a:r>
            <a:endParaRPr lang="en-US" sz="18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347440-1C35-5231-8DF6-97FCA03215D8}"/>
              </a:ext>
            </a:extLst>
          </p:cNvPr>
          <p:cNvPicPr>
            <a:picLocks noChangeAspect="1"/>
          </p:cNvPicPr>
          <p:nvPr/>
        </p:nvPicPr>
        <p:blipFill>
          <a:blip r:embed="rId12"/>
          <a:stretch>
            <a:fillRect/>
          </a:stretch>
        </p:blipFill>
        <p:spPr>
          <a:xfrm>
            <a:off x="1487814" y="3327323"/>
            <a:ext cx="742856" cy="742856"/>
          </a:xfrm>
          <a:prstGeom prst="rect">
            <a:avLst/>
          </a:prstGeom>
          <a:effectLst>
            <a:softEdge rad="139700"/>
          </a:effectLst>
        </p:spPr>
      </p:pic>
      <p:sp>
        <p:nvSpPr>
          <p:cNvPr id="8" name="Rectangle 1">
            <a:extLst>
              <a:ext uri="{FF2B5EF4-FFF2-40B4-BE49-F238E27FC236}">
                <a16:creationId xmlns:a16="http://schemas.microsoft.com/office/drawing/2014/main" id="{BB37DEBA-2C77-D7E6-44F7-E083D702096F}"/>
              </a:ext>
            </a:extLst>
          </p:cNvPr>
          <p:cNvSpPr>
            <a:spLocks noChangeArrowheads="1"/>
          </p:cNvSpPr>
          <p:nvPr/>
        </p:nvSpPr>
        <p:spPr bwMode="auto">
          <a:xfrm>
            <a:off x="0" y="5424762"/>
            <a:ext cx="552301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5" name="Rectangle 2">
            <a:extLst>
              <a:ext uri="{FF2B5EF4-FFF2-40B4-BE49-F238E27FC236}">
                <a16:creationId xmlns:a16="http://schemas.microsoft.com/office/drawing/2014/main" id="{D2012E3E-B0BD-585B-AC94-AFF84D9B00F0}"/>
              </a:ext>
            </a:extLst>
          </p:cNvPr>
          <p:cNvSpPr>
            <a:spLocks noChangeArrowheads="1"/>
          </p:cNvSpPr>
          <p:nvPr/>
        </p:nvSpPr>
        <p:spPr bwMode="auto">
          <a:xfrm>
            <a:off x="-62066" y="4565946"/>
            <a:ext cx="485266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Semantic Ingestion:</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Converts raw data into "context-aware" tokens for AI reasoning.</a:t>
            </a:r>
          </a:p>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Deterministic Logic:</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Uses hard-coded rules to flag critical failures (e.g., Stock &lt; 5%) with 100% accuracy.</a:t>
            </a:r>
          </a:p>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Generative Root-Cause:</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Gemini synthesizes the "Anomaly" with global context (News/Weather) to explain the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"Why."</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Agentic Action:</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Outputs structured, one-click fixes (e.g., "Trigger Backup Supplier") for immediate resolution.</a:t>
            </a:r>
          </a:p>
        </p:txBody>
      </p:sp>
      <p:sp>
        <p:nvSpPr>
          <p:cNvPr id="20" name="Rectangle 3">
            <a:extLst>
              <a:ext uri="{FF2B5EF4-FFF2-40B4-BE49-F238E27FC236}">
                <a16:creationId xmlns:a16="http://schemas.microsoft.com/office/drawing/2014/main" id="{D37DAFAB-EADF-59FD-E81D-B79778506F6D}"/>
              </a:ext>
            </a:extLst>
          </p:cNvPr>
          <p:cNvSpPr>
            <a:spLocks noChangeArrowheads="1"/>
          </p:cNvSpPr>
          <p:nvPr/>
        </p:nvSpPr>
        <p:spPr bwMode="auto">
          <a:xfrm>
            <a:off x="4948271" y="1411183"/>
            <a:ext cx="461107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Font typeface="Wingdings" panose="05000000000000000000" pitchFamily="2" charset="2"/>
              <a:buChar char="ü"/>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Data Synthesis: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Merging internal logs with real-time external streams (News/Weather) into a unified context.</a:t>
            </a:r>
          </a:p>
          <a:p>
            <a:pPr marL="285750" indent="-285750" eaLnBrk="0" fontAlgn="base" hangingPunct="0">
              <a:spcBef>
                <a:spcPct val="0"/>
              </a:spcBef>
              <a:spcAft>
                <a:spcPct val="0"/>
              </a:spcAft>
              <a:buClrTx/>
              <a:buFont typeface="Wingdings" panose="05000000000000000000" pitchFamily="2" charset="2"/>
              <a:buChar char="ü"/>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Exception Mapping: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Applying hard-coded rules to filter "noise" and isolate high-impact supply chain failures.</a:t>
            </a:r>
          </a:p>
          <a:p>
            <a:pPr marL="285750" indent="-285750" eaLnBrk="0" fontAlgn="base" hangingPunct="0">
              <a:spcBef>
                <a:spcPct val="0"/>
              </a:spcBef>
              <a:spcAft>
                <a:spcPct val="0"/>
              </a:spcAft>
              <a:buClrTx/>
              <a:buFont typeface="Wingdings" panose="05000000000000000000" pitchFamily="2" charset="2"/>
              <a:buChar char="ü"/>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Contextual Reasoning: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Gemini uses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cross-reference anomalies with live events to find the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"Why."</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ClrTx/>
              <a:buFont typeface="Wingdings" panose="05000000000000000000" pitchFamily="2" charset="2"/>
              <a:buChar char="ü"/>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Strategic Resolution: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Converting AI insights into one-click, structured "Exit Strategies" for managers.</a:t>
            </a:r>
          </a:p>
        </p:txBody>
      </p:sp>
      <p:pic>
        <p:nvPicPr>
          <p:cNvPr id="23" name="Picture 22">
            <a:extLst>
              <a:ext uri="{FF2B5EF4-FFF2-40B4-BE49-F238E27FC236}">
                <a16:creationId xmlns:a16="http://schemas.microsoft.com/office/drawing/2014/main" id="{1ABBAE28-12E2-E099-C36F-0C063CC3F330}"/>
              </a:ext>
            </a:extLst>
          </p:cNvPr>
          <p:cNvPicPr>
            <a:picLocks noChangeAspect="1"/>
          </p:cNvPicPr>
          <p:nvPr/>
        </p:nvPicPr>
        <p:blipFill>
          <a:blip r:embed="rId13"/>
          <a:srcRect l="6616" t="10446" r="7434" b="18024"/>
          <a:stretch>
            <a:fillRect/>
          </a:stretch>
        </p:blipFill>
        <p:spPr>
          <a:xfrm>
            <a:off x="9431615" y="1269936"/>
            <a:ext cx="2548120" cy="2120611"/>
          </a:xfrm>
          <a:prstGeom prst="rect">
            <a:avLst/>
          </a:prstGeom>
          <a:effectLst>
            <a:softEdge rad="114300"/>
          </a:effectLst>
        </p:spPr>
      </p:pic>
      <p:sp>
        <p:nvSpPr>
          <p:cNvPr id="28" name="Rectangle 7">
            <a:extLst>
              <a:ext uri="{FF2B5EF4-FFF2-40B4-BE49-F238E27FC236}">
                <a16:creationId xmlns:a16="http://schemas.microsoft.com/office/drawing/2014/main" id="{CEF521DF-FA4C-FBCF-A19B-C3CA096130C9}"/>
              </a:ext>
            </a:extLst>
          </p:cNvPr>
          <p:cNvSpPr>
            <a:spLocks noChangeArrowheads="1"/>
          </p:cNvSpPr>
          <p:nvPr/>
        </p:nvSpPr>
        <p:spPr bwMode="auto">
          <a:xfrm>
            <a:off x="4938725" y="4344217"/>
            <a:ext cx="503865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Ingestion</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Merges ERP Data (Postgres/CSV) with External Signals (News/Weather APIs) via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Node.js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Filtering</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Hard-coded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Deterministic Rules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trigger alerts only for critical "Exceptions" to eliminate noise.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Reasoning</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Google Gemini + RAG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analyzes the alert against global context to identify the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Root Cause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Resolution</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Next.js Dashboard</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delivers a natural language brief with a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One-Click Action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fix.</a:t>
            </a:r>
          </a:p>
        </p:txBody>
      </p:sp>
      <p:pic>
        <p:nvPicPr>
          <p:cNvPr id="37" name="Picture 36">
            <a:extLst>
              <a:ext uri="{FF2B5EF4-FFF2-40B4-BE49-F238E27FC236}">
                <a16:creationId xmlns:a16="http://schemas.microsoft.com/office/drawing/2014/main" id="{50AC7E3E-EC5F-F9FA-4C2A-623DECFC505D}"/>
              </a:ext>
            </a:extLst>
          </p:cNvPr>
          <p:cNvPicPr>
            <a:picLocks noChangeAspect="1"/>
          </p:cNvPicPr>
          <p:nvPr/>
        </p:nvPicPr>
        <p:blipFill>
          <a:blip r:embed="rId14"/>
          <a:srcRect l="24364" t="6284" r="23618" b="3630"/>
          <a:stretch>
            <a:fillRect/>
          </a:stretch>
        </p:blipFill>
        <p:spPr>
          <a:xfrm>
            <a:off x="9822999" y="4070179"/>
            <a:ext cx="1576887" cy="2437303"/>
          </a:xfrm>
          <a:prstGeom prst="rect">
            <a:avLst/>
          </a:prstGeom>
          <a:effectLst>
            <a:softEdge rad="1016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24">
          <a:extLst>
            <a:ext uri="{FF2B5EF4-FFF2-40B4-BE49-F238E27FC236}">
              <a16:creationId xmlns:a16="http://schemas.microsoft.com/office/drawing/2014/main" id="{52A5C952-E011-6265-B8ED-D8BE1FE32C1A}"/>
            </a:ext>
          </a:extLst>
        </p:cNvPr>
        <p:cNvGrpSpPr/>
        <p:nvPr/>
      </p:nvGrpSpPr>
      <p:grpSpPr>
        <a:xfrm>
          <a:off x="0" y="0"/>
          <a:ext cx="0" cy="0"/>
          <a:chOff x="0" y="0"/>
          <a:chExt cx="0" cy="0"/>
        </a:xfrm>
      </p:grpSpPr>
      <p:pic>
        <p:nvPicPr>
          <p:cNvPr id="125" name="Google Shape;125;p4">
            <a:extLst>
              <a:ext uri="{FF2B5EF4-FFF2-40B4-BE49-F238E27FC236}">
                <a16:creationId xmlns:a16="http://schemas.microsoft.com/office/drawing/2014/main" id="{BB1F5512-46F9-B763-BDEE-C2E38E3BD9B1}"/>
              </a:ext>
            </a:extLst>
          </p:cNvPr>
          <p:cNvPicPr preferRelativeResize="0"/>
          <p:nvPr/>
        </p:nvPicPr>
        <p:blipFill rotWithShape="1">
          <a:blip r:embed="rId3">
            <a:alphaModFix amt="40000"/>
          </a:blip>
          <a:srcRect/>
          <a:stretch/>
        </p:blipFill>
        <p:spPr>
          <a:xfrm>
            <a:off x="-2096" y="0"/>
            <a:ext cx="12192000" cy="6865188"/>
          </a:xfrm>
          <a:prstGeom prst="rect">
            <a:avLst/>
          </a:prstGeom>
          <a:noFill/>
          <a:ln>
            <a:noFill/>
          </a:ln>
        </p:spPr>
      </p:pic>
      <p:sp>
        <p:nvSpPr>
          <p:cNvPr id="126" name="Google Shape;126;p4" descr="Your startup LOGO">
            <a:extLst>
              <a:ext uri="{FF2B5EF4-FFF2-40B4-BE49-F238E27FC236}">
                <a16:creationId xmlns:a16="http://schemas.microsoft.com/office/drawing/2014/main" id="{063D5D6E-DE96-E93F-5154-0DD33515E6BD}"/>
              </a:ext>
            </a:extLst>
          </p:cNvPr>
          <p:cNvSpPr/>
          <p:nvPr/>
        </p:nvSpPr>
        <p:spPr>
          <a:xfrm>
            <a:off x="144768" y="34473"/>
            <a:ext cx="1674305" cy="414600"/>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err="1">
                <a:solidFill>
                  <a:schemeClr val="dk1"/>
                </a:solidFill>
                <a:latin typeface="Times New Roman" panose="02020603050405020304" pitchFamily="18" charset="0"/>
                <a:ea typeface="Calibri"/>
                <a:cs typeface="Times New Roman" panose="02020603050405020304" pitchFamily="18" charset="0"/>
                <a:sym typeface="Calibri"/>
              </a:rPr>
              <a:t>SheCodes</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127" name="Google Shape;127;p4" descr="A logo with a brain and text&#10;&#10;Description automatically generated">
            <a:extLst>
              <a:ext uri="{FF2B5EF4-FFF2-40B4-BE49-F238E27FC236}">
                <a16:creationId xmlns:a16="http://schemas.microsoft.com/office/drawing/2014/main" id="{7EF5E423-9B13-C8EE-2E0B-5D4AD99959F4}"/>
              </a:ext>
            </a:extLst>
          </p:cNvPr>
          <p:cNvPicPr preferRelativeResize="0"/>
          <p:nvPr/>
        </p:nvPicPr>
        <p:blipFill rotWithShape="1">
          <a:blip r:embed="rId4">
            <a:alphaModFix/>
          </a:blip>
          <a:srcRect/>
          <a:stretch/>
        </p:blipFill>
        <p:spPr>
          <a:xfrm>
            <a:off x="11215777" y="-72416"/>
            <a:ext cx="973347" cy="878095"/>
          </a:xfrm>
          <a:prstGeom prst="rect">
            <a:avLst/>
          </a:prstGeom>
          <a:noFill/>
          <a:ln>
            <a:noFill/>
          </a:ln>
        </p:spPr>
      </p:pic>
      <p:sp>
        <p:nvSpPr>
          <p:cNvPr id="128" name="Google Shape;128;p4">
            <a:extLst>
              <a:ext uri="{FF2B5EF4-FFF2-40B4-BE49-F238E27FC236}">
                <a16:creationId xmlns:a16="http://schemas.microsoft.com/office/drawing/2014/main" id="{56730614-7DAE-D4D0-E217-E6E6D11E1D5D}"/>
              </a:ext>
            </a:extLst>
          </p:cNvPr>
          <p:cNvSpPr txBox="1">
            <a:spLocks noGrp="1"/>
          </p:cNvSpPr>
          <p:nvPr>
            <p:ph type="title"/>
          </p:nvPr>
        </p:nvSpPr>
        <p:spPr>
          <a:xfrm>
            <a:off x="609600" y="-329727"/>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FFFFFF"/>
                </a:solidFill>
                <a:latin typeface="Times New Roman"/>
                <a:ea typeface="Times New Roman"/>
                <a:cs typeface="Times New Roman"/>
                <a:sym typeface="Times New Roman"/>
              </a:rPr>
              <a:t>FEASIBILITY AND VIABILITY</a:t>
            </a:r>
            <a:endParaRPr/>
          </a:p>
        </p:txBody>
      </p:sp>
      <p:sp>
        <p:nvSpPr>
          <p:cNvPr id="130" name="Google Shape;130;p4">
            <a:extLst>
              <a:ext uri="{FF2B5EF4-FFF2-40B4-BE49-F238E27FC236}">
                <a16:creationId xmlns:a16="http://schemas.microsoft.com/office/drawing/2014/main" id="{907C4BBE-DDD1-1245-4584-4ECC441A41C6}"/>
              </a:ext>
            </a:extLst>
          </p:cNvPr>
          <p:cNvSpPr/>
          <p:nvPr/>
        </p:nvSpPr>
        <p:spPr>
          <a:xfrm>
            <a:off x="2876" y="6447713"/>
            <a:ext cx="12186248" cy="4145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Times New Roman"/>
                <a:ea typeface="Times New Roman"/>
                <a:cs typeface="Times New Roman"/>
                <a:sym typeface="Times New Roman"/>
              </a:rPr>
              <a:t>PRPCEM HACKATHON' 26</a:t>
            </a:r>
            <a:endParaRPr sz="2400">
              <a:solidFill>
                <a:schemeClr val="dk1"/>
              </a:solidFill>
              <a:latin typeface="Times New Roman"/>
              <a:ea typeface="Times New Roman"/>
              <a:cs typeface="Times New Roman"/>
              <a:sym typeface="Times New Roman"/>
            </a:endParaRPr>
          </a:p>
        </p:txBody>
      </p:sp>
      <p:sp>
        <p:nvSpPr>
          <p:cNvPr id="131" name="Google Shape;131;p4">
            <a:extLst>
              <a:ext uri="{FF2B5EF4-FFF2-40B4-BE49-F238E27FC236}">
                <a16:creationId xmlns:a16="http://schemas.microsoft.com/office/drawing/2014/main" id="{277C501E-80DD-81F1-1781-A1D8FC70B188}"/>
              </a:ext>
            </a:extLst>
          </p:cNvPr>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a:solidFill>
                  <a:schemeClr val="dk1"/>
                </a:solidFill>
                <a:latin typeface="Times New Roman"/>
                <a:ea typeface="Times New Roman"/>
                <a:cs typeface="Times New Roman"/>
                <a:sym typeface="Times New Roman"/>
              </a:rPr>
              <a:t>4</a:t>
            </a:fld>
            <a:endParaRPr sz="2000">
              <a:solidFill>
                <a:schemeClr val="dk1"/>
              </a:solidFill>
              <a:latin typeface="Times New Roman"/>
              <a:ea typeface="Times New Roman"/>
              <a:cs typeface="Times New Roman"/>
              <a:sym typeface="Times New Roman"/>
            </a:endParaRPr>
          </a:p>
        </p:txBody>
      </p:sp>
      <p:sp>
        <p:nvSpPr>
          <p:cNvPr id="132" name="Google Shape;132;p4">
            <a:extLst>
              <a:ext uri="{FF2B5EF4-FFF2-40B4-BE49-F238E27FC236}">
                <a16:creationId xmlns:a16="http://schemas.microsoft.com/office/drawing/2014/main" id="{50E6BE46-E73B-0F22-3C2F-83485DF9D26E}"/>
              </a:ext>
            </a:extLst>
          </p:cNvPr>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a:t>
            </a:r>
            <a:endParaRPr/>
          </a:p>
        </p:txBody>
      </p:sp>
      <p:sp>
        <p:nvSpPr>
          <p:cNvPr id="5" name="Rectangle 4">
            <a:extLst>
              <a:ext uri="{FF2B5EF4-FFF2-40B4-BE49-F238E27FC236}">
                <a16:creationId xmlns:a16="http://schemas.microsoft.com/office/drawing/2014/main" id="{B5E389C6-F88E-400C-C7AE-EA359C9FDC4A}"/>
              </a:ext>
            </a:extLst>
          </p:cNvPr>
          <p:cNvSpPr/>
          <p:nvPr/>
        </p:nvSpPr>
        <p:spPr>
          <a:xfrm>
            <a:off x="12705" y="460827"/>
            <a:ext cx="12186248" cy="5971761"/>
          </a:xfrm>
          <a:prstGeom prst="rect">
            <a:avLst/>
          </a:prstGeom>
          <a:gradFill>
            <a:gsLst>
              <a:gs pos="0">
                <a:schemeClr val="bg2">
                  <a:lumMod val="50000"/>
                  <a:alpha val="42000"/>
                </a:schemeClr>
              </a:gs>
              <a:gs pos="26000">
                <a:srgbClr val="265A9A">
                  <a:alpha val="41961"/>
                </a:srgbClr>
              </a:gs>
              <a:gs pos="74000">
                <a:srgbClr val="0C0C0C">
                  <a:alpha val="54000"/>
                </a:srgb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IN" b="1">
              <a:latin typeface="Times New Roman" panose="02020603050405020304" pitchFamily="18" charset="0"/>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BC9A6D3D-8926-0035-4CA5-E2A4DB4DCA98}"/>
              </a:ext>
            </a:extLst>
          </p:cNvPr>
          <p:cNvCxnSpPr>
            <a:cxnSpLocks/>
          </p:cNvCxnSpPr>
          <p:nvPr/>
        </p:nvCxnSpPr>
        <p:spPr>
          <a:xfrm>
            <a:off x="3198773" y="648969"/>
            <a:ext cx="0" cy="5557278"/>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1">
            <a:extLst>
              <a:ext uri="{FF2B5EF4-FFF2-40B4-BE49-F238E27FC236}">
                <a16:creationId xmlns:a16="http://schemas.microsoft.com/office/drawing/2014/main" id="{148D7FC7-0F46-3B9B-588D-10C231D7EFD1}"/>
              </a:ext>
            </a:extLst>
          </p:cNvPr>
          <p:cNvSpPr>
            <a:spLocks noChangeArrowheads="1"/>
          </p:cNvSpPr>
          <p:nvPr/>
        </p:nvSpPr>
        <p:spPr bwMode="auto">
          <a:xfrm>
            <a:off x="6476430" y="4686389"/>
            <a:ext cx="3189586" cy="166949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eaLnBrk="0" fontAlgn="base" hangingPunct="0">
              <a:lnSpc>
                <a:spcPct val="150000"/>
              </a:lnSpc>
              <a:spcBef>
                <a:spcPct val="0"/>
              </a:spcBef>
              <a:spcAft>
                <a:spcPct val="0"/>
              </a:spcAft>
              <a:buClrTx/>
              <a:buAutoNum type="arabicPeriod"/>
            </a:pPr>
            <a:r>
              <a:rPr lang="en-US" altLang="en-US" dirty="0">
                <a:solidFill>
                  <a:srgbClr val="FFFFFF"/>
                </a:solidFill>
                <a:latin typeface="Times New Roman"/>
                <a:cs typeface="Times New Roman"/>
              </a:rPr>
              <a:t>Data inaccuracies and delays</a:t>
            </a:r>
            <a:endParaRPr lang="en-US" dirty="0">
              <a:solidFill>
                <a:srgbClr val="FFFFFF"/>
              </a:solidFill>
              <a:latin typeface="Times New Roman"/>
              <a:cs typeface="Times New Roman"/>
            </a:endParaRPr>
          </a:p>
          <a:p>
            <a:pPr marL="342900" indent="-342900" algn="just">
              <a:lnSpc>
                <a:spcPct val="150000"/>
              </a:lnSpc>
              <a:spcBef>
                <a:spcPct val="0"/>
              </a:spcBef>
              <a:spcAft>
                <a:spcPct val="0"/>
              </a:spcAft>
              <a:buClrTx/>
              <a:buAutoNum type="arabicPeriod"/>
            </a:pPr>
            <a:r>
              <a:rPr lang="en-US" altLang="en-US" dirty="0">
                <a:solidFill>
                  <a:srgbClr val="FFFFFF"/>
                </a:solidFill>
                <a:latin typeface="Times New Roman"/>
                <a:cs typeface="Times New Roman"/>
              </a:rPr>
              <a:t>Demand volatility and spikes</a:t>
            </a:r>
            <a:endParaRPr lang="en-US" dirty="0">
              <a:solidFill>
                <a:srgbClr val="FFFFFF"/>
              </a:solidFill>
              <a:latin typeface="Times New Roman"/>
              <a:cs typeface="Times New Roman"/>
            </a:endParaRPr>
          </a:p>
          <a:p>
            <a:pPr marL="342900" indent="-342900" algn="just">
              <a:lnSpc>
                <a:spcPct val="150000"/>
              </a:lnSpc>
              <a:spcBef>
                <a:spcPct val="0"/>
              </a:spcBef>
              <a:spcAft>
                <a:spcPct val="0"/>
              </a:spcAft>
              <a:buClrTx/>
              <a:buAutoNum type="arabicPeriod"/>
            </a:pPr>
            <a:r>
              <a:rPr lang="en-US" altLang="en-US" dirty="0">
                <a:solidFill>
                  <a:srgbClr val="FFFFFF"/>
                </a:solidFill>
                <a:latin typeface="Times New Roman"/>
                <a:cs typeface="Times New Roman"/>
              </a:rPr>
              <a:t>Unreliable supplier lead times</a:t>
            </a:r>
            <a:endParaRPr lang="en-US" dirty="0">
              <a:solidFill>
                <a:srgbClr val="FFFFFF"/>
              </a:solidFill>
              <a:latin typeface="Times New Roman"/>
              <a:cs typeface="Times New Roman"/>
            </a:endParaRPr>
          </a:p>
          <a:p>
            <a:pPr marL="342900" indent="-342900" algn="just">
              <a:lnSpc>
                <a:spcPct val="150000"/>
              </a:lnSpc>
              <a:spcBef>
                <a:spcPct val="0"/>
              </a:spcBef>
              <a:spcAft>
                <a:spcPct val="0"/>
              </a:spcAft>
              <a:buClrTx/>
              <a:buAutoNum type="arabicPeriod"/>
            </a:pPr>
            <a:r>
              <a:rPr lang="en-US" altLang="en-US" dirty="0">
                <a:solidFill>
                  <a:srgbClr val="FFFFFF"/>
                </a:solidFill>
                <a:latin typeface="Times New Roman"/>
                <a:cs typeface="Times New Roman"/>
              </a:rPr>
              <a:t>User adoption resistance</a:t>
            </a:r>
            <a:endParaRPr lang="en-US" dirty="0">
              <a:solidFill>
                <a:srgbClr val="FFFFFF"/>
              </a:solidFill>
              <a:latin typeface="Times New Roman"/>
              <a:cs typeface="Times New Roman"/>
            </a:endParaRPr>
          </a:p>
          <a:p>
            <a:pPr marL="342900" indent="-342900" algn="just">
              <a:lnSpc>
                <a:spcPct val="150000"/>
              </a:lnSpc>
              <a:spcBef>
                <a:spcPct val="0"/>
              </a:spcBef>
              <a:spcAft>
                <a:spcPct val="0"/>
              </a:spcAft>
              <a:buClrTx/>
              <a:buAutoNum type="arabicPeriod"/>
            </a:pPr>
            <a:r>
              <a:rPr lang="en-US" altLang="en-US" dirty="0">
                <a:solidFill>
                  <a:srgbClr val="FFFFFF"/>
                </a:solidFill>
                <a:latin typeface="Times New Roman"/>
                <a:cs typeface="Times New Roman"/>
              </a:rPr>
              <a:t>Integration across multiple systems</a:t>
            </a:r>
            <a:endParaRPr lang="en-US" dirty="0">
              <a:solidFill>
                <a:srgbClr val="FFFFFF"/>
              </a:solidFill>
              <a:latin typeface="Times New Roman"/>
              <a:cs typeface="Times New Roman"/>
            </a:endParaRPr>
          </a:p>
        </p:txBody>
      </p:sp>
      <p:sp>
        <p:nvSpPr>
          <p:cNvPr id="40" name="TextBox 39">
            <a:extLst>
              <a:ext uri="{FF2B5EF4-FFF2-40B4-BE49-F238E27FC236}">
                <a16:creationId xmlns:a16="http://schemas.microsoft.com/office/drawing/2014/main" id="{8EA61E28-4FE1-F30A-8889-650610225FCA}"/>
              </a:ext>
            </a:extLst>
          </p:cNvPr>
          <p:cNvSpPr txBox="1"/>
          <p:nvPr/>
        </p:nvSpPr>
        <p:spPr>
          <a:xfrm>
            <a:off x="2003" y="875102"/>
            <a:ext cx="3398108" cy="5663025"/>
          </a:xfrm>
          <a:prstGeom prst="rect">
            <a:avLst/>
          </a:prstGeom>
          <a:noFill/>
        </p:spPr>
        <p:txBody>
          <a:bodyPr wrap="square" lIns="91440" tIns="45720" rIns="91440" bIns="45720" anchor="t">
            <a:spAutoFit/>
          </a:bodyPr>
          <a:lstStyle/>
          <a:p>
            <a:pPr algn="just">
              <a:lnSpc>
                <a:spcPct val="150000"/>
              </a:lnSpc>
              <a:buClr>
                <a:schemeClr val="bg1"/>
              </a:buClr>
            </a:pPr>
            <a:r>
              <a:rPr lang="en-IN" sz="1350" b="1" dirty="0">
                <a:solidFill>
                  <a:schemeClr val="bg1"/>
                </a:solidFill>
                <a:latin typeface="Times New Roman"/>
                <a:cs typeface="Times New Roman"/>
              </a:rPr>
              <a:t>Technical Feasibility</a:t>
            </a:r>
            <a:endParaRPr lang="en-US" sz="1350" dirty="0">
              <a:solidFill>
                <a:schemeClr val="bg1"/>
              </a:solidFill>
              <a:latin typeface="Times New Roman"/>
              <a:cs typeface="Times New Roman"/>
            </a:endParaRPr>
          </a:p>
          <a:p>
            <a:pPr marL="285750" indent="-285750" algn="just">
              <a:lnSpc>
                <a:spcPct val="150000"/>
              </a:lnSpc>
              <a:buClr>
                <a:schemeClr val="bg1"/>
              </a:buClr>
              <a:buFont typeface="Wingdings" panose="05000000000000000000" pitchFamily="2" charset="2"/>
              <a:buChar char="Ø"/>
            </a:pPr>
            <a:r>
              <a:rPr lang="en-IN" sz="1350" dirty="0">
                <a:solidFill>
                  <a:schemeClr val="bg1"/>
                </a:solidFill>
                <a:latin typeface="Times New Roman"/>
                <a:cs typeface="Times New Roman"/>
              </a:rPr>
              <a:t>Proven web technologies</a:t>
            </a:r>
          </a:p>
          <a:p>
            <a:pPr marL="285750" indent="-285750" algn="just">
              <a:lnSpc>
                <a:spcPct val="150000"/>
              </a:lnSpc>
              <a:buClr>
                <a:schemeClr val="bg1"/>
              </a:buClr>
              <a:buFont typeface="Wingdings" panose="05000000000000000000" pitchFamily="2" charset="2"/>
              <a:buChar char="Ø"/>
            </a:pPr>
            <a:r>
              <a:rPr lang="en-IN" sz="1350" dirty="0">
                <a:solidFill>
                  <a:schemeClr val="bg1"/>
                </a:solidFill>
                <a:latin typeface="Times New Roman"/>
                <a:cs typeface="Times New Roman"/>
              </a:rPr>
              <a:t>Rule-based, transparent logic</a:t>
            </a:r>
          </a:p>
          <a:p>
            <a:pPr marL="285750" indent="-285750" algn="just">
              <a:lnSpc>
                <a:spcPct val="150000"/>
              </a:lnSpc>
              <a:buClr>
                <a:schemeClr val="bg1"/>
              </a:buClr>
              <a:buFont typeface="Wingdings" panose="05000000000000000000" pitchFamily="2" charset="2"/>
              <a:buChar char="Ø"/>
            </a:pPr>
            <a:r>
              <a:rPr lang="en-IN" sz="1350" dirty="0">
                <a:solidFill>
                  <a:schemeClr val="bg1"/>
                </a:solidFill>
                <a:latin typeface="Times New Roman"/>
                <a:cs typeface="Times New Roman"/>
              </a:rPr>
              <a:t>API-driven ERP integration</a:t>
            </a:r>
          </a:p>
          <a:p>
            <a:pPr algn="just">
              <a:lnSpc>
                <a:spcPct val="150000"/>
              </a:lnSpc>
              <a:buClr>
                <a:schemeClr val="bg1"/>
              </a:buClr>
            </a:pPr>
            <a:endParaRPr lang="en-IN" sz="1350" dirty="0">
              <a:solidFill>
                <a:schemeClr val="bg1"/>
              </a:solidFill>
              <a:latin typeface="Times New Roman"/>
              <a:cs typeface="Times New Roman" panose="02020603050405020304" pitchFamily="18" charset="0"/>
            </a:endParaRPr>
          </a:p>
          <a:p>
            <a:pPr algn="just">
              <a:lnSpc>
                <a:spcPct val="150000"/>
              </a:lnSpc>
              <a:buClr>
                <a:schemeClr val="bg1"/>
              </a:buClr>
            </a:pPr>
            <a:r>
              <a:rPr lang="en-IN" sz="1350" b="1" dirty="0">
                <a:solidFill>
                  <a:schemeClr val="bg1"/>
                </a:solidFill>
                <a:latin typeface="Times New Roman"/>
                <a:cs typeface="Times New Roman"/>
              </a:rPr>
              <a:t>Operational Feasibility</a:t>
            </a:r>
          </a:p>
          <a:p>
            <a:pPr marL="285750" indent="-285750" algn="just">
              <a:lnSpc>
                <a:spcPct val="150000"/>
              </a:lnSpc>
              <a:buClr>
                <a:schemeClr val="bg1"/>
              </a:buClr>
              <a:buFont typeface="Wingdings" panose="05000000000000000000" pitchFamily="2" charset="2"/>
              <a:buChar char="Ø"/>
            </a:pPr>
            <a:r>
              <a:rPr lang="en-IN" sz="1350" dirty="0">
                <a:solidFill>
                  <a:schemeClr val="bg1"/>
                </a:solidFill>
                <a:latin typeface="Times New Roman"/>
                <a:cs typeface="Times New Roman"/>
              </a:rPr>
              <a:t>Uses existing inventory data</a:t>
            </a:r>
          </a:p>
          <a:p>
            <a:pPr marL="285750" indent="-285750" algn="just">
              <a:lnSpc>
                <a:spcPct val="150000"/>
              </a:lnSpc>
              <a:buClr>
                <a:schemeClr val="bg1"/>
              </a:buClr>
              <a:buFont typeface="Wingdings" panose="05000000000000000000" pitchFamily="2" charset="2"/>
              <a:buChar char="Ø"/>
            </a:pPr>
            <a:r>
              <a:rPr lang="en-IN" sz="1350" dirty="0">
                <a:solidFill>
                  <a:schemeClr val="bg1"/>
                </a:solidFill>
                <a:latin typeface="Times New Roman"/>
                <a:cs typeface="Times New Roman"/>
              </a:rPr>
              <a:t>Centralized monitoring dashboard</a:t>
            </a:r>
          </a:p>
          <a:p>
            <a:pPr marL="285750" indent="-285750" algn="just">
              <a:lnSpc>
                <a:spcPct val="150000"/>
              </a:lnSpc>
              <a:buClr>
                <a:schemeClr val="bg1"/>
              </a:buClr>
              <a:buFont typeface="Wingdings" panose="05000000000000000000" pitchFamily="2" charset="2"/>
              <a:buChar char="Ø"/>
            </a:pPr>
            <a:r>
              <a:rPr lang="en-IN" sz="1350" dirty="0">
                <a:solidFill>
                  <a:schemeClr val="bg1"/>
                </a:solidFill>
                <a:latin typeface="Times New Roman"/>
                <a:cs typeface="Times New Roman"/>
              </a:rPr>
              <a:t>Minimal training required</a:t>
            </a:r>
          </a:p>
          <a:p>
            <a:pPr marL="285750" indent="-285750" algn="just">
              <a:lnSpc>
                <a:spcPct val="150000"/>
              </a:lnSpc>
              <a:buClr>
                <a:schemeClr val="bg1"/>
              </a:buClr>
              <a:buFont typeface="Wingdings" panose="05000000000000000000" pitchFamily="2" charset="2"/>
              <a:buChar char="Ø"/>
            </a:pPr>
            <a:endParaRPr lang="en-IN" sz="1350" dirty="0">
              <a:solidFill>
                <a:schemeClr val="bg1"/>
              </a:solidFill>
              <a:latin typeface="Times New Roman"/>
              <a:cs typeface="Times New Roman" panose="02020603050405020304" pitchFamily="18" charset="0"/>
            </a:endParaRPr>
          </a:p>
          <a:p>
            <a:pPr algn="just">
              <a:lnSpc>
                <a:spcPct val="150000"/>
              </a:lnSpc>
              <a:buClr>
                <a:schemeClr val="bg1"/>
              </a:buClr>
            </a:pPr>
            <a:r>
              <a:rPr lang="en-IN" sz="1350" b="1" dirty="0">
                <a:solidFill>
                  <a:schemeClr val="bg1"/>
                </a:solidFill>
                <a:latin typeface="Times New Roman"/>
                <a:cs typeface="Times New Roman"/>
              </a:rPr>
              <a:t>Economic Feasibility</a:t>
            </a:r>
          </a:p>
          <a:p>
            <a:pPr marL="285750" indent="-285750" algn="just">
              <a:lnSpc>
                <a:spcPct val="150000"/>
              </a:lnSpc>
              <a:buClr>
                <a:schemeClr val="bg1"/>
              </a:buClr>
              <a:buFont typeface="Wingdings" panose="05000000000000000000" pitchFamily="2" charset="2"/>
              <a:buChar char="Ø"/>
            </a:pPr>
            <a:r>
              <a:rPr lang="en-IN" sz="1350" dirty="0">
                <a:solidFill>
                  <a:schemeClr val="bg1"/>
                </a:solidFill>
                <a:latin typeface="Times New Roman"/>
                <a:cs typeface="Times New Roman"/>
              </a:rPr>
              <a:t>Reduces stockout &amp; overstock losses</a:t>
            </a:r>
          </a:p>
          <a:p>
            <a:pPr marL="285750" indent="-285750" algn="just">
              <a:lnSpc>
                <a:spcPct val="150000"/>
              </a:lnSpc>
              <a:buClr>
                <a:schemeClr val="bg1"/>
              </a:buClr>
              <a:buFont typeface="Wingdings" panose="05000000000000000000" pitchFamily="2" charset="2"/>
              <a:buChar char="Ø"/>
            </a:pPr>
            <a:r>
              <a:rPr lang="en-IN" sz="1350" dirty="0">
                <a:solidFill>
                  <a:schemeClr val="bg1"/>
                </a:solidFill>
                <a:latin typeface="Times New Roman"/>
                <a:cs typeface="Times New Roman"/>
              </a:rPr>
              <a:t>Low development and deployment cost</a:t>
            </a:r>
          </a:p>
          <a:p>
            <a:pPr marL="285750" indent="-285750" algn="just">
              <a:lnSpc>
                <a:spcPct val="150000"/>
              </a:lnSpc>
              <a:buClr>
                <a:schemeClr val="bg1"/>
              </a:buClr>
              <a:buFont typeface="Wingdings" panose="05000000000000000000" pitchFamily="2" charset="2"/>
              <a:buChar char="Ø"/>
            </a:pPr>
            <a:r>
              <a:rPr lang="en-IN" sz="1350" dirty="0">
                <a:solidFill>
                  <a:schemeClr val="bg1"/>
                </a:solidFill>
                <a:latin typeface="Times New Roman"/>
                <a:cs typeface="Times New Roman"/>
              </a:rPr>
              <a:t>High return on investment</a:t>
            </a:r>
          </a:p>
          <a:p>
            <a:pPr marL="285750" indent="-285750" algn="just">
              <a:lnSpc>
                <a:spcPct val="150000"/>
              </a:lnSpc>
              <a:buClr>
                <a:schemeClr val="bg1"/>
              </a:buClr>
              <a:buFont typeface="Wingdings" panose="05000000000000000000" pitchFamily="2" charset="2"/>
              <a:buChar char="Ø"/>
            </a:pPr>
            <a:endParaRPr lang="en-IN" sz="1350" dirty="0">
              <a:solidFill>
                <a:schemeClr val="bg1"/>
              </a:solidFill>
              <a:latin typeface="Times New Roman"/>
              <a:cs typeface="Times New Roman" panose="02020603050405020304" pitchFamily="18" charset="0"/>
            </a:endParaRPr>
          </a:p>
          <a:p>
            <a:pPr algn="just">
              <a:lnSpc>
                <a:spcPct val="150000"/>
              </a:lnSpc>
              <a:buClr>
                <a:schemeClr val="bg1"/>
              </a:buClr>
            </a:pPr>
            <a:r>
              <a:rPr lang="en-IN" sz="1350" b="1" dirty="0">
                <a:solidFill>
                  <a:schemeClr val="bg1"/>
                </a:solidFill>
                <a:latin typeface="Times New Roman"/>
                <a:cs typeface="Times New Roman"/>
              </a:rPr>
              <a:t>Scalability Feasibility</a:t>
            </a:r>
          </a:p>
          <a:p>
            <a:pPr marL="285750" indent="-285750" algn="just">
              <a:lnSpc>
                <a:spcPct val="150000"/>
              </a:lnSpc>
              <a:buClr>
                <a:schemeClr val="bg1"/>
              </a:buClr>
              <a:buFont typeface="Wingdings" panose="05000000000000000000" pitchFamily="2" charset="2"/>
              <a:buChar char="Ø"/>
            </a:pPr>
            <a:r>
              <a:rPr lang="en-IN" sz="1350" dirty="0">
                <a:solidFill>
                  <a:schemeClr val="bg1"/>
                </a:solidFill>
                <a:latin typeface="Times New Roman"/>
                <a:cs typeface="Times New Roman"/>
              </a:rPr>
              <a:t>Modular, horizontally scalable design</a:t>
            </a:r>
          </a:p>
          <a:p>
            <a:pPr marL="285750" indent="-285750" algn="just">
              <a:lnSpc>
                <a:spcPct val="150000"/>
              </a:lnSpc>
              <a:buClr>
                <a:schemeClr val="bg1"/>
              </a:buClr>
              <a:buFont typeface="Wingdings" panose="05000000000000000000" pitchFamily="2" charset="2"/>
              <a:buChar char="Ø"/>
            </a:pPr>
            <a:r>
              <a:rPr lang="en-IN" sz="1350" dirty="0">
                <a:solidFill>
                  <a:schemeClr val="bg1"/>
                </a:solidFill>
                <a:latin typeface="Times New Roman"/>
                <a:cs typeface="Times New Roman"/>
              </a:rPr>
              <a:t>Suitable for SMEs and enterprises</a:t>
            </a:r>
          </a:p>
        </p:txBody>
      </p:sp>
      <p:pic>
        <p:nvPicPr>
          <p:cNvPr id="41" name="Picture 40">
            <a:extLst>
              <a:ext uri="{FF2B5EF4-FFF2-40B4-BE49-F238E27FC236}">
                <a16:creationId xmlns:a16="http://schemas.microsoft.com/office/drawing/2014/main" id="{2FB10DB7-1EAB-4791-692E-A24288010964}"/>
              </a:ext>
            </a:extLst>
          </p:cNvPr>
          <p:cNvPicPr>
            <a:picLocks noChangeAspect="1"/>
          </p:cNvPicPr>
          <p:nvPr/>
        </p:nvPicPr>
        <p:blipFill>
          <a:blip r:embed="rId5"/>
          <a:stretch>
            <a:fillRect/>
          </a:stretch>
        </p:blipFill>
        <p:spPr>
          <a:xfrm>
            <a:off x="10019086" y="4681524"/>
            <a:ext cx="1689076" cy="1359949"/>
          </a:xfrm>
          <a:prstGeom prst="rect">
            <a:avLst/>
          </a:prstGeom>
          <a:effectLst>
            <a:softEdge rad="203200"/>
          </a:effectLst>
        </p:spPr>
      </p:pic>
      <p:sp>
        <p:nvSpPr>
          <p:cNvPr id="44" name="AutoShape 5" descr="Generated image">
            <a:extLst>
              <a:ext uri="{FF2B5EF4-FFF2-40B4-BE49-F238E27FC236}">
                <a16:creationId xmlns:a16="http://schemas.microsoft.com/office/drawing/2014/main" id="{6DC17B97-929B-17E4-FCE0-E0F83412A8C3}"/>
              </a:ext>
            </a:extLst>
          </p:cNvPr>
          <p:cNvSpPr>
            <a:spLocks noChangeAspect="1" noChangeArrowheads="1"/>
          </p:cNvSpPr>
          <p:nvPr/>
        </p:nvSpPr>
        <p:spPr bwMode="auto">
          <a:xfrm>
            <a:off x="5943599" y="3276599"/>
            <a:ext cx="2082799" cy="20827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latin typeface="Times New Roman" panose="02020603050405020304" pitchFamily="18" charset="0"/>
              <a:cs typeface="Times New Roman" panose="02020603050405020304" pitchFamily="18" charset="0"/>
            </a:endParaRPr>
          </a:p>
        </p:txBody>
      </p:sp>
      <p:sp>
        <p:nvSpPr>
          <p:cNvPr id="45" name="AutoShape 7" descr="Generated image">
            <a:extLst>
              <a:ext uri="{FF2B5EF4-FFF2-40B4-BE49-F238E27FC236}">
                <a16:creationId xmlns:a16="http://schemas.microsoft.com/office/drawing/2014/main" id="{FEEF85E4-5C69-5F60-FF22-2CC1E4309D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latin typeface="Times New Roman" panose="02020603050405020304" pitchFamily="18" charset="0"/>
              <a:cs typeface="Times New Roman" panose="02020603050405020304" pitchFamily="18" charset="0"/>
            </a:endParaRPr>
          </a:p>
        </p:txBody>
      </p:sp>
      <p:pic>
        <p:nvPicPr>
          <p:cNvPr id="49" name="Picture 48">
            <a:extLst>
              <a:ext uri="{FF2B5EF4-FFF2-40B4-BE49-F238E27FC236}">
                <a16:creationId xmlns:a16="http://schemas.microsoft.com/office/drawing/2014/main" id="{FF281168-6C67-80FD-77DE-235E05A3B122}"/>
              </a:ext>
            </a:extLst>
          </p:cNvPr>
          <p:cNvPicPr>
            <a:picLocks noChangeAspect="1"/>
          </p:cNvPicPr>
          <p:nvPr/>
        </p:nvPicPr>
        <p:blipFill>
          <a:blip r:embed="rId6"/>
          <a:srcRect t="13560" b="20917"/>
          <a:stretch>
            <a:fillRect/>
          </a:stretch>
        </p:blipFill>
        <p:spPr>
          <a:xfrm>
            <a:off x="6619464" y="942833"/>
            <a:ext cx="4963429" cy="1766037"/>
          </a:xfrm>
          <a:prstGeom prst="rect">
            <a:avLst/>
          </a:prstGeom>
          <a:ln>
            <a:noFill/>
          </a:ln>
          <a:effectLst>
            <a:outerShdw blurRad="292100" dist="139700" dir="2700000" algn="tl" rotWithShape="0">
              <a:srgbClr val="333333">
                <a:alpha val="65000"/>
              </a:srgbClr>
            </a:outerShdw>
            <a:softEdge rad="139700"/>
          </a:effectLst>
        </p:spPr>
      </p:pic>
      <p:sp>
        <p:nvSpPr>
          <p:cNvPr id="51" name="TextBox 50">
            <a:extLst>
              <a:ext uri="{FF2B5EF4-FFF2-40B4-BE49-F238E27FC236}">
                <a16:creationId xmlns:a16="http://schemas.microsoft.com/office/drawing/2014/main" id="{9F0FF7D3-D72A-3EDA-3592-46D8286BFA25}"/>
              </a:ext>
            </a:extLst>
          </p:cNvPr>
          <p:cNvSpPr txBox="1"/>
          <p:nvPr/>
        </p:nvSpPr>
        <p:spPr>
          <a:xfrm>
            <a:off x="6478319" y="2597707"/>
            <a:ext cx="5787878" cy="1669496"/>
          </a:xfrm>
          <a:prstGeom prst="rect">
            <a:avLst/>
          </a:prstGeom>
          <a:noFill/>
        </p:spPr>
        <p:txBody>
          <a:bodyPr wrap="square" lIns="91440" tIns="45720" rIns="91440" bIns="45720" anchor="t">
            <a:spAutoFit/>
          </a:bodyPr>
          <a:lstStyle/>
          <a:p>
            <a:pPr marL="285750" indent="-285750" algn="just">
              <a:lnSpc>
                <a:spcPct val="150000"/>
              </a:lnSpc>
              <a:buClr>
                <a:schemeClr val="bg1"/>
              </a:buClr>
              <a:buFont typeface="Wingdings" panose="05000000000000000000" pitchFamily="2" charset="2"/>
              <a:buChar char="ü"/>
            </a:pPr>
            <a:r>
              <a:rPr lang="en-US" dirty="0">
                <a:solidFill>
                  <a:schemeClr val="bg1"/>
                </a:solidFill>
                <a:latin typeface="Times New Roman"/>
                <a:cs typeface="Times New Roman"/>
              </a:rPr>
              <a:t>Automated data validation and consistency checks</a:t>
            </a:r>
          </a:p>
          <a:p>
            <a:pPr marL="285750" indent="-285750" algn="just">
              <a:lnSpc>
                <a:spcPct val="150000"/>
              </a:lnSpc>
              <a:buClr>
                <a:schemeClr val="bg1"/>
              </a:buClr>
              <a:buFont typeface="Wingdings" panose="05000000000000000000" pitchFamily="2" charset="2"/>
              <a:buChar char="ü"/>
            </a:pPr>
            <a:r>
              <a:rPr lang="en-US" dirty="0">
                <a:solidFill>
                  <a:schemeClr val="bg1"/>
                </a:solidFill>
                <a:latin typeface="Times New Roman"/>
                <a:cs typeface="Times New Roman"/>
              </a:rPr>
              <a:t>Safety stock and threshold-based alerting</a:t>
            </a:r>
          </a:p>
          <a:p>
            <a:pPr marL="285750" indent="-285750" algn="just">
              <a:lnSpc>
                <a:spcPct val="150000"/>
              </a:lnSpc>
              <a:buClr>
                <a:schemeClr val="bg1"/>
              </a:buClr>
              <a:buFont typeface="Wingdings" panose="05000000000000000000" pitchFamily="2" charset="2"/>
              <a:buChar char="ü"/>
            </a:pPr>
            <a:r>
              <a:rPr lang="en-US" dirty="0">
                <a:solidFill>
                  <a:schemeClr val="bg1"/>
                </a:solidFill>
                <a:latin typeface="Times New Roman"/>
                <a:cs typeface="Times New Roman"/>
              </a:rPr>
              <a:t>Lead-time monitoring with early delay alerts</a:t>
            </a:r>
          </a:p>
          <a:p>
            <a:pPr marL="285750" indent="-285750" algn="just">
              <a:lnSpc>
                <a:spcPct val="150000"/>
              </a:lnSpc>
              <a:buClr>
                <a:schemeClr val="bg1"/>
              </a:buClr>
              <a:buFont typeface="Wingdings" panose="05000000000000000000" pitchFamily="2" charset="2"/>
              <a:buChar char="ü"/>
            </a:pPr>
            <a:r>
              <a:rPr lang="en-US" dirty="0">
                <a:solidFill>
                  <a:schemeClr val="bg1"/>
                </a:solidFill>
                <a:latin typeface="Times New Roman"/>
                <a:cs typeface="Times New Roman"/>
              </a:rPr>
              <a:t>Simple, intuitive UI to improve user adoption</a:t>
            </a:r>
          </a:p>
          <a:p>
            <a:pPr marL="285750" indent="-285750" algn="just">
              <a:lnSpc>
                <a:spcPct val="150000"/>
              </a:lnSpc>
              <a:buClr>
                <a:schemeClr val="bg1"/>
              </a:buClr>
              <a:buFont typeface="Wingdings" panose="05000000000000000000" pitchFamily="2" charset="2"/>
              <a:buChar char="ü"/>
            </a:pPr>
            <a:r>
              <a:rPr lang="en-US" dirty="0">
                <a:solidFill>
                  <a:schemeClr val="bg1"/>
                </a:solidFill>
                <a:latin typeface="Times New Roman"/>
                <a:cs typeface="Times New Roman"/>
              </a:rPr>
              <a:t>Standardized APIs for smooth system integration</a:t>
            </a:r>
            <a:endParaRPr lang="en-IN" dirty="0">
              <a:solidFill>
                <a:schemeClr val="bg1"/>
              </a:solidFill>
              <a:latin typeface="Times New Roman"/>
              <a:cs typeface="Times New Roman"/>
            </a:endParaRPr>
          </a:p>
        </p:txBody>
      </p:sp>
      <p:sp>
        <p:nvSpPr>
          <p:cNvPr id="2" name="Rectangle 1">
            <a:extLst>
              <a:ext uri="{FF2B5EF4-FFF2-40B4-BE49-F238E27FC236}">
                <a16:creationId xmlns:a16="http://schemas.microsoft.com/office/drawing/2014/main" id="{E984E9F5-9634-F1C3-68B8-6C9C3761F6C2}"/>
              </a:ext>
            </a:extLst>
          </p:cNvPr>
          <p:cNvSpPr/>
          <p:nvPr/>
        </p:nvSpPr>
        <p:spPr>
          <a:xfrm>
            <a:off x="6477139" y="4202727"/>
            <a:ext cx="3392882" cy="451934"/>
          </a:xfrm>
          <a:prstGeom prst="rect">
            <a:avLst/>
          </a:prstGeom>
          <a:gradFill>
            <a:gsLst>
              <a:gs pos="0">
                <a:schemeClr val="accent1">
                  <a:tint val="100000"/>
                  <a:shade val="100000"/>
                  <a:satMod val="130000"/>
                </a:schemeClr>
              </a:gs>
              <a:gs pos="60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800" b="1" u="sng" baseline="0" dirty="0">
                <a:solidFill>
                  <a:srgbClr val="FFFFFF"/>
                </a:solidFill>
                <a:latin typeface="Times New Roman" panose="02020603050405020304" pitchFamily="18" charset="0"/>
                <a:cs typeface="Times New Roman" panose="02020603050405020304" pitchFamily="18" charset="0"/>
              </a:rPr>
              <a:t>CHALLENGES AND RISKS:</a:t>
            </a:r>
            <a:r>
              <a:rPr lang="en-IN" sz="1800" u="sng" dirty="0">
                <a:latin typeface="Times New Roman" panose="02020603050405020304" pitchFamily="18" charset="0"/>
                <a:ea typeface="Times New Roman"/>
                <a:cs typeface="Times New Roman"/>
              </a:rPr>
              <a:t>​</a:t>
            </a:r>
            <a:endParaRPr lang="en-US" u="sng" dirty="0">
              <a:latin typeface="Times New Roman" panose="02020603050405020304" pitchFamily="18" charset="0"/>
            </a:endParaRPr>
          </a:p>
        </p:txBody>
      </p:sp>
      <p:sp>
        <p:nvSpPr>
          <p:cNvPr id="4" name="Rectangle 3">
            <a:extLst>
              <a:ext uri="{FF2B5EF4-FFF2-40B4-BE49-F238E27FC236}">
                <a16:creationId xmlns:a16="http://schemas.microsoft.com/office/drawing/2014/main" id="{A0F7D40D-C547-455C-5CAD-1F5B86C3B83A}"/>
              </a:ext>
            </a:extLst>
          </p:cNvPr>
          <p:cNvSpPr/>
          <p:nvPr/>
        </p:nvSpPr>
        <p:spPr>
          <a:xfrm>
            <a:off x="6477139" y="547185"/>
            <a:ext cx="2064533" cy="390153"/>
          </a:xfrm>
          <a:prstGeom prst="rect">
            <a:avLst/>
          </a:prstGeom>
          <a:gradFill>
            <a:gsLst>
              <a:gs pos="0">
                <a:schemeClr val="accent1">
                  <a:tint val="100000"/>
                  <a:shade val="100000"/>
                  <a:satMod val="130000"/>
                </a:schemeClr>
              </a:gs>
              <a:gs pos="66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1800" b="1" u="sng" baseline="0" dirty="0">
                <a:solidFill>
                  <a:srgbClr val="FFFFFF"/>
                </a:solidFill>
                <a:latin typeface="Times New Roman" panose="02020603050405020304" pitchFamily="18" charset="0"/>
                <a:cs typeface="Times New Roman" panose="02020603050405020304" pitchFamily="18" charset="0"/>
              </a:rPr>
              <a:t>STRATEGIES:</a:t>
            </a:r>
            <a:r>
              <a:rPr lang="en-US" sz="1800" u="sng" dirty="0">
                <a:latin typeface="Times New Roman" panose="02020603050405020304" pitchFamily="18" charset="0"/>
                <a:ea typeface="Times New Roman"/>
                <a:cs typeface="Times New Roman"/>
              </a:rPr>
              <a:t>​</a:t>
            </a:r>
            <a:endParaRPr lang="en-US" u="sng" dirty="0">
              <a:latin typeface="Times New Roman" panose="02020603050405020304" pitchFamily="18" charset="0"/>
            </a:endParaRPr>
          </a:p>
        </p:txBody>
      </p:sp>
      <p:sp>
        <p:nvSpPr>
          <p:cNvPr id="6" name="Rectangle 5">
            <a:extLst>
              <a:ext uri="{FF2B5EF4-FFF2-40B4-BE49-F238E27FC236}">
                <a16:creationId xmlns:a16="http://schemas.microsoft.com/office/drawing/2014/main" id="{02B66AD7-6D40-AEE6-4AEF-474D593CF79E}"/>
              </a:ext>
            </a:extLst>
          </p:cNvPr>
          <p:cNvSpPr/>
          <p:nvPr/>
        </p:nvSpPr>
        <p:spPr>
          <a:xfrm>
            <a:off x="144300" y="505995"/>
            <a:ext cx="2064532" cy="369557"/>
          </a:xfrm>
          <a:prstGeom prst="rect">
            <a:avLst/>
          </a:prstGeom>
          <a:gradFill>
            <a:gsLst>
              <a:gs pos="0">
                <a:schemeClr val="accent1">
                  <a:tint val="100000"/>
                  <a:shade val="100000"/>
                  <a:satMod val="130000"/>
                </a:schemeClr>
              </a:gs>
              <a:gs pos="63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1800" b="1" u="sng" dirty="0">
                <a:solidFill>
                  <a:schemeClr val="bg1"/>
                </a:solidFill>
                <a:latin typeface="Times New Roman"/>
                <a:cs typeface="Times New Roman"/>
              </a:rPr>
              <a:t>FEASIBILITY:</a:t>
            </a:r>
            <a:endParaRPr lang="en-US" dirty="0">
              <a:latin typeface="Times New Roman" panose="02020603050405020304" pitchFamily="18" charset="0"/>
            </a:endParaRPr>
          </a:p>
        </p:txBody>
      </p:sp>
      <p:sp>
        <p:nvSpPr>
          <p:cNvPr id="3" name="TextBox 2">
            <a:extLst>
              <a:ext uri="{FF2B5EF4-FFF2-40B4-BE49-F238E27FC236}">
                <a16:creationId xmlns:a16="http://schemas.microsoft.com/office/drawing/2014/main" id="{57B15C43-62BA-7263-FA2D-ABC61D1A1851}"/>
              </a:ext>
            </a:extLst>
          </p:cNvPr>
          <p:cNvSpPr txBox="1"/>
          <p:nvPr/>
        </p:nvSpPr>
        <p:spPr>
          <a:xfrm>
            <a:off x="3339895" y="871019"/>
            <a:ext cx="276945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Times New Roman"/>
                <a:cs typeface="Times New Roman" panose="02020603050405020304" pitchFamily="18" charset="0"/>
              </a:rPr>
              <a:t>Market Viability</a:t>
            </a:r>
            <a:endParaRPr lang="en-US" dirty="0">
              <a:solidFill>
                <a:schemeClr val="bg1"/>
              </a:solidFill>
              <a:latin typeface="Times New Roman"/>
              <a:cs typeface="Times New Roman" panose="02020603050405020304" pitchFamily="18" charset="0"/>
            </a:endParaRPr>
          </a:p>
          <a:p>
            <a:pPr marL="285750" indent="-285750">
              <a:buChar char="•"/>
            </a:pPr>
            <a:r>
              <a:rPr lang="en-US" dirty="0">
                <a:solidFill>
                  <a:schemeClr val="bg1"/>
                </a:solidFill>
                <a:latin typeface="Times New Roman"/>
                <a:cs typeface="Times New Roman" panose="02020603050405020304" pitchFamily="18" charset="0"/>
              </a:rPr>
              <a:t>Applicable across retailers, wholesalers, and manufacturers</a:t>
            </a:r>
          </a:p>
          <a:p>
            <a:pPr marL="285750" indent="-285750">
              <a:buChar char="•"/>
            </a:pPr>
            <a:r>
              <a:rPr lang="en-US" dirty="0">
                <a:solidFill>
                  <a:schemeClr val="bg1"/>
                </a:solidFill>
                <a:latin typeface="Times New Roman"/>
                <a:cs typeface="Times New Roman" panose="02020603050405020304" pitchFamily="18" charset="0"/>
              </a:rPr>
              <a:t>Addresses a common and recurring supply chain problem</a:t>
            </a:r>
          </a:p>
          <a:p>
            <a:pPr marL="285750" indent="-285750">
              <a:buChar char="•"/>
            </a:pPr>
            <a:endParaRPr lang="en-US" dirty="0">
              <a:solidFill>
                <a:schemeClr val="bg1"/>
              </a:solidFill>
              <a:latin typeface="Times New Roman"/>
              <a:cs typeface="Times New Roman" panose="02020603050405020304" pitchFamily="18" charset="0"/>
            </a:endParaRPr>
          </a:p>
          <a:p>
            <a:r>
              <a:rPr lang="en-US" b="1" dirty="0">
                <a:solidFill>
                  <a:schemeClr val="bg1"/>
                </a:solidFill>
                <a:latin typeface="Times New Roman"/>
                <a:cs typeface="Times New Roman" panose="02020603050405020304" pitchFamily="18" charset="0"/>
              </a:rPr>
              <a:t>Adoption Viability</a:t>
            </a:r>
            <a:endParaRPr lang="en-US" dirty="0">
              <a:solidFill>
                <a:schemeClr val="bg1"/>
              </a:solidFill>
              <a:latin typeface="Times New Roman"/>
              <a:cs typeface="Times New Roman" panose="02020603050405020304" pitchFamily="18" charset="0"/>
            </a:endParaRPr>
          </a:p>
          <a:p>
            <a:pPr marL="285750" indent="-285750">
              <a:buChar char="•"/>
            </a:pPr>
            <a:r>
              <a:rPr lang="en-US" dirty="0">
                <a:solidFill>
                  <a:schemeClr val="bg1"/>
                </a:solidFill>
                <a:latin typeface="Times New Roman"/>
                <a:cs typeface="Times New Roman" panose="02020603050405020304" pitchFamily="18" charset="0"/>
              </a:rPr>
              <a:t>Simple, role-based dashboard</a:t>
            </a:r>
          </a:p>
          <a:p>
            <a:pPr marL="285750" indent="-285750">
              <a:buChar char="•"/>
            </a:pPr>
            <a:r>
              <a:rPr lang="en-US" dirty="0">
                <a:solidFill>
                  <a:schemeClr val="bg1"/>
                </a:solidFill>
                <a:latin typeface="Times New Roman"/>
                <a:cs typeface="Times New Roman" panose="02020603050405020304" pitchFamily="18" charset="0"/>
              </a:rPr>
              <a:t>No hardware dependency</a:t>
            </a:r>
          </a:p>
          <a:p>
            <a:pPr marL="285750" indent="-285750">
              <a:buChar char="•"/>
            </a:pPr>
            <a:r>
              <a:rPr lang="en-US" dirty="0">
                <a:solidFill>
                  <a:schemeClr val="bg1"/>
                </a:solidFill>
                <a:latin typeface="Times New Roman"/>
                <a:cs typeface="Times New Roman" panose="02020603050405020304" pitchFamily="18" charset="0"/>
              </a:rPr>
              <a:t>Easy onboarding with minimal training</a:t>
            </a:r>
          </a:p>
          <a:p>
            <a:pPr marL="285750" indent="-285750">
              <a:buChar char="•"/>
            </a:pPr>
            <a:endParaRPr lang="en-US" dirty="0">
              <a:solidFill>
                <a:schemeClr val="bg1"/>
              </a:solidFill>
              <a:latin typeface="Times New Roman"/>
              <a:cs typeface="Times New Roman" panose="02020603050405020304" pitchFamily="18" charset="0"/>
            </a:endParaRPr>
          </a:p>
          <a:p>
            <a:r>
              <a:rPr lang="en-US" b="1" dirty="0">
                <a:solidFill>
                  <a:schemeClr val="bg1"/>
                </a:solidFill>
                <a:latin typeface="Times New Roman"/>
                <a:cs typeface="Times New Roman" panose="02020603050405020304" pitchFamily="18" charset="0"/>
              </a:rPr>
              <a:t>Scalability Viability</a:t>
            </a:r>
            <a:endParaRPr lang="en-US" dirty="0">
              <a:solidFill>
                <a:schemeClr val="bg1"/>
              </a:solidFill>
              <a:latin typeface="Times New Roman"/>
              <a:cs typeface="Times New Roman" panose="02020603050405020304" pitchFamily="18" charset="0"/>
            </a:endParaRPr>
          </a:p>
          <a:p>
            <a:pPr marL="285750" indent="-285750">
              <a:buChar char="•"/>
            </a:pPr>
            <a:r>
              <a:rPr lang="en-US" dirty="0">
                <a:solidFill>
                  <a:schemeClr val="bg1"/>
                </a:solidFill>
                <a:latin typeface="Times New Roman"/>
                <a:cs typeface="Times New Roman" panose="02020603050405020304" pitchFamily="18" charset="0"/>
              </a:rPr>
              <a:t>Modular architecture supports growth</a:t>
            </a:r>
          </a:p>
          <a:p>
            <a:pPr marL="285750" indent="-285750">
              <a:buChar char="•"/>
            </a:pPr>
            <a:r>
              <a:rPr lang="en-US" dirty="0">
                <a:solidFill>
                  <a:schemeClr val="bg1"/>
                </a:solidFill>
                <a:latin typeface="Times New Roman"/>
                <a:cs typeface="Times New Roman" panose="02020603050405020304" pitchFamily="18" charset="0"/>
              </a:rPr>
              <a:t>Scales across products, locations, and users</a:t>
            </a:r>
          </a:p>
          <a:p>
            <a:pPr algn="l"/>
            <a:endParaRPr lang="en-US"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8ECFD6C-6FE1-B25B-1705-6000C321477D}"/>
              </a:ext>
            </a:extLst>
          </p:cNvPr>
          <p:cNvSpPr/>
          <p:nvPr/>
        </p:nvSpPr>
        <p:spPr>
          <a:xfrm>
            <a:off x="3336462" y="505995"/>
            <a:ext cx="2064532" cy="369557"/>
          </a:xfrm>
          <a:prstGeom prst="rect">
            <a:avLst/>
          </a:prstGeom>
          <a:gradFill>
            <a:gsLst>
              <a:gs pos="0">
                <a:schemeClr val="accent1">
                  <a:tint val="100000"/>
                  <a:shade val="100000"/>
                  <a:satMod val="130000"/>
                </a:schemeClr>
              </a:gs>
              <a:gs pos="63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1800" b="1" u="sng">
                <a:solidFill>
                  <a:schemeClr val="bg1"/>
                </a:solidFill>
                <a:latin typeface="Times New Roman"/>
                <a:cs typeface="Times New Roman"/>
              </a:rPr>
              <a:t>VIABILITY:</a:t>
            </a:r>
            <a:endParaRPr lang="en-US">
              <a:solidFill>
                <a:schemeClr val="bg1"/>
              </a:solidFill>
              <a:latin typeface="Times New Roman" panose="02020603050405020304" pitchFamily="18" charset="0"/>
            </a:endParaRPr>
          </a:p>
        </p:txBody>
      </p:sp>
      <p:pic>
        <p:nvPicPr>
          <p:cNvPr id="10" name="Picture 9" descr="Investment - Free business and finance icons">
            <a:extLst>
              <a:ext uri="{FF2B5EF4-FFF2-40B4-BE49-F238E27FC236}">
                <a16:creationId xmlns:a16="http://schemas.microsoft.com/office/drawing/2014/main" id="{E4CB8955-1F90-886D-A715-43DA9CA33553}"/>
              </a:ext>
            </a:extLst>
          </p:cNvPr>
          <p:cNvPicPr>
            <a:picLocks noChangeAspect="1"/>
          </p:cNvPicPr>
          <p:nvPr/>
        </p:nvPicPr>
        <p:blipFill>
          <a:blip r:embed="rId7"/>
          <a:stretch>
            <a:fillRect/>
          </a:stretch>
        </p:blipFill>
        <p:spPr>
          <a:xfrm>
            <a:off x="2215977" y="455140"/>
            <a:ext cx="850557" cy="706397"/>
          </a:xfrm>
          <a:prstGeom prst="rect">
            <a:avLst/>
          </a:prstGeom>
        </p:spPr>
      </p:pic>
      <p:pic>
        <p:nvPicPr>
          <p:cNvPr id="11" name="Picture 10" descr="Product Adoption Funnel: Strategies for Higher Adoption Rate">
            <a:extLst>
              <a:ext uri="{FF2B5EF4-FFF2-40B4-BE49-F238E27FC236}">
                <a16:creationId xmlns:a16="http://schemas.microsoft.com/office/drawing/2014/main" id="{BBF32DC2-C8C2-359F-C14D-FB98E69D93DF}"/>
              </a:ext>
            </a:extLst>
          </p:cNvPr>
          <p:cNvPicPr>
            <a:picLocks noChangeAspect="1"/>
          </p:cNvPicPr>
          <p:nvPr/>
        </p:nvPicPr>
        <p:blipFill>
          <a:blip r:embed="rId8"/>
          <a:stretch>
            <a:fillRect/>
          </a:stretch>
        </p:blipFill>
        <p:spPr>
          <a:xfrm>
            <a:off x="3200400" y="4574059"/>
            <a:ext cx="3052118" cy="1839097"/>
          </a:xfrm>
          <a:prstGeom prst="rect">
            <a:avLst/>
          </a:prstGeom>
          <a:effectLst>
            <a:softEdge rad="139700"/>
          </a:effectLst>
        </p:spPr>
      </p:pic>
    </p:spTree>
    <p:extLst>
      <p:ext uri="{BB962C8B-B14F-4D97-AF65-F5344CB8AC3E}">
        <p14:creationId xmlns:p14="http://schemas.microsoft.com/office/powerpoint/2010/main" val="1807653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37">
          <a:extLst>
            <a:ext uri="{FF2B5EF4-FFF2-40B4-BE49-F238E27FC236}">
              <a16:creationId xmlns:a16="http://schemas.microsoft.com/office/drawing/2014/main" id="{27D8BA28-0D09-CDE8-B826-FA2DE4FA92F9}"/>
            </a:ext>
          </a:extLst>
        </p:cNvPr>
        <p:cNvGrpSpPr/>
        <p:nvPr/>
      </p:nvGrpSpPr>
      <p:grpSpPr>
        <a:xfrm>
          <a:off x="0" y="0"/>
          <a:ext cx="0" cy="0"/>
          <a:chOff x="0" y="0"/>
          <a:chExt cx="0" cy="0"/>
        </a:xfrm>
      </p:grpSpPr>
      <p:pic>
        <p:nvPicPr>
          <p:cNvPr id="138" name="Google Shape;138;p5" descr="A sun and arrows in the sky&#10;&#10;Description automatically generated">
            <a:extLst>
              <a:ext uri="{FF2B5EF4-FFF2-40B4-BE49-F238E27FC236}">
                <a16:creationId xmlns:a16="http://schemas.microsoft.com/office/drawing/2014/main" id="{A8A57EAC-3933-0B90-D48E-3EC942B40503}"/>
              </a:ext>
            </a:extLst>
          </p:cNvPr>
          <p:cNvPicPr preferRelativeResize="0"/>
          <p:nvPr/>
        </p:nvPicPr>
        <p:blipFill rotWithShape="1">
          <a:blip r:embed="rId3"/>
          <a:srcRect/>
          <a:stretch/>
        </p:blipFill>
        <p:spPr>
          <a:xfrm>
            <a:off x="1" y="26349"/>
            <a:ext cx="12191999" cy="6865188"/>
          </a:xfrm>
          <a:prstGeom prst="rect">
            <a:avLst/>
          </a:prstGeom>
          <a:gradFill>
            <a:gsLst>
              <a:gs pos="100000">
                <a:srgbClr val="1D2134">
                  <a:alpha val="68000"/>
                </a:srgbClr>
              </a:gs>
              <a:gs pos="0">
                <a:srgbClr val="0C0C0C">
                  <a:alpha val="88000"/>
                </a:srgbClr>
              </a:gs>
            </a:gsLst>
            <a:lin ang="16200000" scaled="0"/>
          </a:gra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9" name="Google Shape;139;p5" descr="Your startup LOGO">
            <a:extLst>
              <a:ext uri="{FF2B5EF4-FFF2-40B4-BE49-F238E27FC236}">
                <a16:creationId xmlns:a16="http://schemas.microsoft.com/office/drawing/2014/main" id="{A9382001-377A-C6DC-00F7-516EF24227C8}"/>
              </a:ext>
            </a:extLst>
          </p:cNvPr>
          <p:cNvSpPr/>
          <p:nvPr/>
        </p:nvSpPr>
        <p:spPr>
          <a:xfrm>
            <a:off x="144161" y="112963"/>
            <a:ext cx="1772187" cy="773558"/>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err="1">
                <a:solidFill>
                  <a:schemeClr val="dk1"/>
                </a:solidFill>
                <a:latin typeface="Times New Roman" panose="02020603050405020304" pitchFamily="18" charset="0"/>
                <a:ea typeface="Calibri"/>
                <a:cs typeface="Times New Roman" panose="02020603050405020304" pitchFamily="18" charset="0"/>
                <a:sym typeface="Calibri"/>
              </a:rPr>
              <a:t>SheCodes</a:t>
            </a:r>
            <a:r>
              <a:rPr lang="en-US" sz="1800">
                <a:solidFill>
                  <a:schemeClr val="dk1"/>
                </a:solidFill>
                <a:latin typeface="Times New Roman" panose="02020603050405020304" pitchFamily="18" charset="0"/>
                <a:ea typeface="Calibri"/>
                <a:cs typeface="Times New Roman" panose="02020603050405020304" pitchFamily="18" charset="0"/>
                <a:sym typeface="Calibri"/>
              </a:rPr>
              <a:t>!</a:t>
            </a: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140" name="Google Shape;140;p5" descr="A logo with a brain and text&#10;&#10;Description automatically generated">
            <a:extLst>
              <a:ext uri="{FF2B5EF4-FFF2-40B4-BE49-F238E27FC236}">
                <a16:creationId xmlns:a16="http://schemas.microsoft.com/office/drawing/2014/main" id="{D84EBDFF-46BA-2B5C-0062-421EDDDF2090}"/>
              </a:ext>
            </a:extLst>
          </p:cNvPr>
          <p:cNvPicPr preferRelativeResize="0"/>
          <p:nvPr/>
        </p:nvPicPr>
        <p:blipFill rotWithShape="1">
          <a:blip r:embed="rId4">
            <a:alphaModFix/>
          </a:blip>
          <a:srcRect/>
          <a:stretch/>
        </p:blipFill>
        <p:spPr>
          <a:xfrm>
            <a:off x="11128544" y="21945"/>
            <a:ext cx="1060580" cy="1003859"/>
          </a:xfrm>
          <a:prstGeom prst="rect">
            <a:avLst/>
          </a:prstGeom>
          <a:noFill/>
          <a:ln>
            <a:noFill/>
          </a:ln>
        </p:spPr>
      </p:pic>
      <p:sp>
        <p:nvSpPr>
          <p:cNvPr id="141" name="Google Shape;141;p5">
            <a:extLst>
              <a:ext uri="{FF2B5EF4-FFF2-40B4-BE49-F238E27FC236}">
                <a16:creationId xmlns:a16="http://schemas.microsoft.com/office/drawing/2014/main" id="{7450C210-690A-A85A-274B-6FEBBC77342E}"/>
              </a:ext>
            </a:extLst>
          </p:cNvPr>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FFFFFF"/>
                </a:solidFill>
                <a:latin typeface="Times New Roman"/>
                <a:ea typeface="Times New Roman"/>
                <a:cs typeface="Times New Roman"/>
                <a:sym typeface="Times New Roman"/>
              </a:rPr>
              <a:t>IMPACT AND BENEFITS</a:t>
            </a:r>
            <a:endParaRPr/>
          </a:p>
        </p:txBody>
      </p:sp>
      <p:sp>
        <p:nvSpPr>
          <p:cNvPr id="143" name="Google Shape;143;p5">
            <a:extLst>
              <a:ext uri="{FF2B5EF4-FFF2-40B4-BE49-F238E27FC236}">
                <a16:creationId xmlns:a16="http://schemas.microsoft.com/office/drawing/2014/main" id="{567AAB86-03A6-D9FA-A697-9ADC19C32236}"/>
              </a:ext>
            </a:extLst>
          </p:cNvPr>
          <p:cNvSpPr/>
          <p:nvPr/>
        </p:nvSpPr>
        <p:spPr>
          <a:xfrm>
            <a:off x="2876" y="6420607"/>
            <a:ext cx="12186248" cy="4417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Times New Roman"/>
                <a:ea typeface="Times New Roman"/>
                <a:cs typeface="Times New Roman"/>
                <a:sym typeface="Times New Roman"/>
              </a:rPr>
              <a:t>PRPCEM HACKATHON' 26</a:t>
            </a:r>
            <a:endParaRPr sz="2400">
              <a:solidFill>
                <a:schemeClr val="dk1"/>
              </a:solidFill>
              <a:latin typeface="Times New Roman"/>
              <a:ea typeface="Times New Roman"/>
              <a:cs typeface="Times New Roman"/>
              <a:sym typeface="Times New Roman"/>
            </a:endParaRPr>
          </a:p>
        </p:txBody>
      </p:sp>
      <p:sp>
        <p:nvSpPr>
          <p:cNvPr id="144" name="Google Shape;144;p5">
            <a:extLst>
              <a:ext uri="{FF2B5EF4-FFF2-40B4-BE49-F238E27FC236}">
                <a16:creationId xmlns:a16="http://schemas.microsoft.com/office/drawing/2014/main" id="{4CA49194-F7A9-00CD-8088-6F1FA7DB61E8}"/>
              </a:ext>
            </a:extLst>
          </p:cNvPr>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a:solidFill>
                  <a:schemeClr val="dk1"/>
                </a:solidFill>
                <a:latin typeface="Times New Roman"/>
                <a:ea typeface="Times New Roman"/>
                <a:cs typeface="Times New Roman"/>
                <a:sym typeface="Times New Roman"/>
              </a:rPr>
              <a:t>5</a:t>
            </a:fld>
            <a:endParaRPr sz="2000">
              <a:solidFill>
                <a:schemeClr val="dk1"/>
              </a:solidFill>
              <a:latin typeface="Times New Roman"/>
              <a:ea typeface="Times New Roman"/>
              <a:cs typeface="Times New Roman"/>
              <a:sym typeface="Times New Roman"/>
            </a:endParaRPr>
          </a:p>
        </p:txBody>
      </p:sp>
      <p:sp>
        <p:nvSpPr>
          <p:cNvPr id="145" name="Google Shape;145;p5">
            <a:extLst>
              <a:ext uri="{FF2B5EF4-FFF2-40B4-BE49-F238E27FC236}">
                <a16:creationId xmlns:a16="http://schemas.microsoft.com/office/drawing/2014/main" id="{4B00F681-1087-2DB4-54F1-478F029664E8}"/>
              </a:ext>
            </a:extLst>
          </p:cNvPr>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a:t>
            </a:r>
            <a:endParaRPr/>
          </a:p>
        </p:txBody>
      </p:sp>
      <p:sp>
        <p:nvSpPr>
          <p:cNvPr id="51" name="Rectangle 50">
            <a:extLst>
              <a:ext uri="{FF2B5EF4-FFF2-40B4-BE49-F238E27FC236}">
                <a16:creationId xmlns:a16="http://schemas.microsoft.com/office/drawing/2014/main" id="{FB4AD13D-0818-03F9-D699-117D403552D2}"/>
              </a:ext>
            </a:extLst>
          </p:cNvPr>
          <p:cNvSpPr/>
          <p:nvPr/>
        </p:nvSpPr>
        <p:spPr>
          <a:xfrm>
            <a:off x="4903366" y="769363"/>
            <a:ext cx="2696102" cy="414465"/>
          </a:xfrm>
          <a:prstGeom prst="rect">
            <a:avLst/>
          </a:prstGeom>
          <a:gradFill>
            <a:gsLst>
              <a:gs pos="0">
                <a:schemeClr val="accent1">
                  <a:tint val="100000"/>
                  <a:shade val="100000"/>
                  <a:satMod val="130000"/>
                </a:schemeClr>
              </a:gs>
              <a:gs pos="66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b="1" dirty="0">
                <a:latin typeface="Times New Roman" panose="02020603050405020304" pitchFamily="18" charset="0"/>
                <a:ea typeface="+mn-lt"/>
                <a:cs typeface="Times New Roman"/>
              </a:rPr>
              <a:t>IMPACT ON STAKEHOLDERS</a:t>
            </a:r>
            <a:endParaRPr lang="en-US" b="1" dirty="0">
              <a:latin typeface="Times New Roman" panose="02020603050405020304" pitchFamily="18" charset="0"/>
              <a:cs typeface="Times New Roman"/>
            </a:endParaRPr>
          </a:p>
        </p:txBody>
      </p:sp>
      <p:sp>
        <p:nvSpPr>
          <p:cNvPr id="52" name="Rectangle 51">
            <a:extLst>
              <a:ext uri="{FF2B5EF4-FFF2-40B4-BE49-F238E27FC236}">
                <a16:creationId xmlns:a16="http://schemas.microsoft.com/office/drawing/2014/main" id="{C8346C43-0535-349E-D89B-78A3A31520FA}"/>
              </a:ext>
            </a:extLst>
          </p:cNvPr>
          <p:cNvSpPr/>
          <p:nvPr/>
        </p:nvSpPr>
        <p:spPr>
          <a:xfrm>
            <a:off x="5112964" y="1402895"/>
            <a:ext cx="2211468" cy="308204"/>
          </a:xfrm>
          <a:prstGeom prst="rect">
            <a:avLst/>
          </a:prstGeom>
          <a:gradFill>
            <a:gsLst>
              <a:gs pos="0">
                <a:schemeClr val="accent1">
                  <a:tint val="100000"/>
                  <a:shade val="100000"/>
                  <a:satMod val="130000"/>
                </a:schemeClr>
              </a:gs>
              <a:gs pos="69000">
                <a:schemeClr val="bg2">
                  <a:lumMod val="50000"/>
                </a:schemeClr>
              </a:gs>
            </a:gsLst>
          </a:gradFill>
          <a:ln/>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dirty="0">
                <a:latin typeface="Times New Roman" panose="02020603050405020304" pitchFamily="18" charset="0"/>
                <a:cs typeface="Times New Roman" panose="02020603050405020304" pitchFamily="18" charset="0"/>
              </a:rPr>
              <a:t>ON WHOLESALERS</a:t>
            </a:r>
            <a:endParaRPr lang="en-US" dirty="0">
              <a:latin typeface="Times New Roman" panose="02020603050405020304" pitchFamily="18" charset="0"/>
            </a:endParaRPr>
          </a:p>
        </p:txBody>
      </p:sp>
      <p:sp>
        <p:nvSpPr>
          <p:cNvPr id="53" name="Rectangle 52">
            <a:extLst>
              <a:ext uri="{FF2B5EF4-FFF2-40B4-BE49-F238E27FC236}">
                <a16:creationId xmlns:a16="http://schemas.microsoft.com/office/drawing/2014/main" id="{17D6E8AA-C786-D74F-A7ED-7B264A19973F}"/>
              </a:ext>
            </a:extLst>
          </p:cNvPr>
          <p:cNvSpPr/>
          <p:nvPr/>
        </p:nvSpPr>
        <p:spPr>
          <a:xfrm>
            <a:off x="9494213" y="1234027"/>
            <a:ext cx="2166104" cy="298979"/>
          </a:xfrm>
          <a:prstGeom prst="rect">
            <a:avLst/>
          </a:prstGeom>
          <a:gradFill>
            <a:gsLst>
              <a:gs pos="0">
                <a:schemeClr val="accent1">
                  <a:tint val="100000"/>
                  <a:shade val="100000"/>
                  <a:satMod val="130000"/>
                </a:schemeClr>
              </a:gs>
              <a:gs pos="65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dirty="0">
                <a:latin typeface="Times New Roman" panose="02020603050405020304" pitchFamily="18" charset="0"/>
                <a:ea typeface="+mn-lt"/>
                <a:cs typeface="Times New Roman"/>
              </a:rPr>
              <a:t>ON MANUFACTURERS</a:t>
            </a:r>
            <a:endParaRPr lang="en-US" dirty="0">
              <a:latin typeface="Times New Roman" panose="02020603050405020304" pitchFamily="18" charset="0"/>
              <a:cs typeface="Times New Roman"/>
            </a:endParaRPr>
          </a:p>
        </p:txBody>
      </p:sp>
      <p:sp>
        <p:nvSpPr>
          <p:cNvPr id="54" name="Rectangle 53">
            <a:extLst>
              <a:ext uri="{FF2B5EF4-FFF2-40B4-BE49-F238E27FC236}">
                <a16:creationId xmlns:a16="http://schemas.microsoft.com/office/drawing/2014/main" id="{D25697F5-23D6-EE82-5EF8-BF0EE48CB63B}"/>
              </a:ext>
            </a:extLst>
          </p:cNvPr>
          <p:cNvSpPr/>
          <p:nvPr/>
        </p:nvSpPr>
        <p:spPr>
          <a:xfrm>
            <a:off x="1125917" y="1226664"/>
            <a:ext cx="1586880" cy="379513"/>
          </a:xfrm>
          <a:prstGeom prst="rect">
            <a:avLst/>
          </a:prstGeom>
          <a:gradFill>
            <a:gsLst>
              <a:gs pos="0">
                <a:schemeClr val="accent1">
                  <a:tint val="100000"/>
                  <a:shade val="100000"/>
                  <a:satMod val="130000"/>
                </a:schemeClr>
              </a:gs>
              <a:gs pos="66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a:latin typeface="Times New Roman" panose="02020603050405020304" pitchFamily="18" charset="0"/>
                <a:cs typeface="Times New Roman"/>
              </a:rPr>
              <a:t>ON RETAILERS</a:t>
            </a:r>
            <a:endParaRPr lang="en-US">
              <a:latin typeface="Times New Roman" panose="02020603050405020304" pitchFamily="18" charset="0"/>
            </a:endParaRPr>
          </a:p>
        </p:txBody>
      </p:sp>
      <p:sp>
        <p:nvSpPr>
          <p:cNvPr id="55" name="Rectangle: Rounded Corners 54">
            <a:extLst>
              <a:ext uri="{FF2B5EF4-FFF2-40B4-BE49-F238E27FC236}">
                <a16:creationId xmlns:a16="http://schemas.microsoft.com/office/drawing/2014/main" id="{C987F33D-2474-A1AC-A4F5-0B0B79FD95A7}"/>
              </a:ext>
            </a:extLst>
          </p:cNvPr>
          <p:cNvSpPr/>
          <p:nvPr/>
        </p:nvSpPr>
        <p:spPr>
          <a:xfrm>
            <a:off x="287508" y="1597537"/>
            <a:ext cx="3754175" cy="1413916"/>
          </a:xfrm>
          <a:prstGeom prst="roundRect">
            <a:avLst/>
          </a:prstGeom>
          <a:gradFill>
            <a:gsLst>
              <a:gs pos="100000">
                <a:srgbClr val="1D2134">
                  <a:alpha val="68000"/>
                </a:srgbClr>
              </a:gs>
              <a:gs pos="0">
                <a:srgbClr val="0C0C0C">
                  <a:alpha val="88000"/>
                </a:srgbClr>
              </a:gs>
            </a:gsLst>
            <a:lin ang="16200000" scaled="0"/>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sp>
        <p:nvSpPr>
          <p:cNvPr id="56" name="Rectangle: Rounded Corners 55">
            <a:extLst>
              <a:ext uri="{FF2B5EF4-FFF2-40B4-BE49-F238E27FC236}">
                <a16:creationId xmlns:a16="http://schemas.microsoft.com/office/drawing/2014/main" id="{0C0A945D-3E2E-32A5-6A69-CF1D270D8CD2}"/>
              </a:ext>
            </a:extLst>
          </p:cNvPr>
          <p:cNvSpPr/>
          <p:nvPr/>
        </p:nvSpPr>
        <p:spPr>
          <a:xfrm>
            <a:off x="4171854" y="1703387"/>
            <a:ext cx="4052339" cy="1238759"/>
          </a:xfrm>
          <a:prstGeom prst="roundRect">
            <a:avLst/>
          </a:prstGeom>
          <a:gradFill>
            <a:gsLst>
              <a:gs pos="100000">
                <a:srgbClr val="1D2134">
                  <a:alpha val="68000"/>
                </a:srgbClr>
              </a:gs>
              <a:gs pos="0">
                <a:srgbClr val="0C0C0C">
                  <a:alpha val="88000"/>
                </a:srgbClr>
              </a:gs>
            </a:gsLst>
            <a:lin ang="16200000" scaled="0"/>
          </a:gradFill>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Times New Roman" panose="02020603050405020304" pitchFamily="18" charset="0"/>
            </a:endParaRPr>
          </a:p>
        </p:txBody>
      </p:sp>
      <p:sp>
        <p:nvSpPr>
          <p:cNvPr id="57" name="Rectangle: Rounded Corners 56">
            <a:extLst>
              <a:ext uri="{FF2B5EF4-FFF2-40B4-BE49-F238E27FC236}">
                <a16:creationId xmlns:a16="http://schemas.microsoft.com/office/drawing/2014/main" id="{B5D94F45-1C0F-D285-D6FF-9515026AFCBC}"/>
              </a:ext>
            </a:extLst>
          </p:cNvPr>
          <p:cNvSpPr/>
          <p:nvPr/>
        </p:nvSpPr>
        <p:spPr>
          <a:xfrm>
            <a:off x="8392000" y="1553816"/>
            <a:ext cx="3592536" cy="1503331"/>
          </a:xfrm>
          <a:prstGeom prst="roundRect">
            <a:avLst/>
          </a:prstGeom>
          <a:gradFill>
            <a:gsLst>
              <a:gs pos="100000">
                <a:srgbClr val="1D2134">
                  <a:alpha val="68000"/>
                </a:srgbClr>
              </a:gs>
              <a:gs pos="0">
                <a:srgbClr val="0C0C0C">
                  <a:alpha val="88000"/>
                </a:srgbClr>
              </a:gs>
            </a:gsLst>
            <a:lin ang="16200000" scaled="0"/>
          </a:gra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endParaRPr>
          </a:p>
        </p:txBody>
      </p:sp>
      <p:sp>
        <p:nvSpPr>
          <p:cNvPr id="58" name="TextBox 57">
            <a:extLst>
              <a:ext uri="{FF2B5EF4-FFF2-40B4-BE49-F238E27FC236}">
                <a16:creationId xmlns:a16="http://schemas.microsoft.com/office/drawing/2014/main" id="{29B1EEA6-AE23-8B8E-6C37-42FAD5887023}"/>
              </a:ext>
            </a:extLst>
          </p:cNvPr>
          <p:cNvSpPr txBox="1"/>
          <p:nvPr/>
        </p:nvSpPr>
        <p:spPr>
          <a:xfrm>
            <a:off x="288324" y="1626975"/>
            <a:ext cx="3655543" cy="143648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ü"/>
            </a:pPr>
            <a:r>
              <a:rPr lang="en-US" dirty="0">
                <a:solidFill>
                  <a:schemeClr val="bg1"/>
                </a:solidFill>
                <a:latin typeface="Times New Roman" panose="02020603050405020304" pitchFamily="18" charset="0"/>
                <a:cs typeface="Times New Roman"/>
              </a:rPr>
              <a:t>Reduced stockouts and improved product availability</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a:buChar char="ü"/>
            </a:pPr>
            <a:r>
              <a:rPr lang="en-US" dirty="0">
                <a:solidFill>
                  <a:schemeClr val="bg1"/>
                </a:solidFill>
                <a:latin typeface="Times New Roman" panose="02020603050405020304" pitchFamily="18" charset="0"/>
                <a:cs typeface="Times New Roman"/>
              </a:rPr>
              <a:t>Faster response to demand spikes and sales events</a:t>
            </a:r>
          </a:p>
          <a:p>
            <a:pPr marL="285750" indent="-285750" algn="just">
              <a:buFont typeface="Wingdings"/>
              <a:buChar char="ü"/>
            </a:pPr>
            <a:r>
              <a:rPr lang="en-US" dirty="0">
                <a:solidFill>
                  <a:schemeClr val="bg1"/>
                </a:solidFill>
                <a:latin typeface="Times New Roman" panose="02020603050405020304" pitchFamily="18" charset="0"/>
                <a:cs typeface="Times New Roman"/>
              </a:rPr>
              <a:t>Better store-level inventory visibility</a:t>
            </a:r>
          </a:p>
          <a:p>
            <a:pPr algn="just"/>
            <a:endParaRPr lang="en-US" dirty="0">
              <a:solidFill>
                <a:schemeClr val="bg1"/>
              </a:solidFill>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8D0CAB03-29BE-E84E-F2F2-35D7C90C3221}"/>
              </a:ext>
            </a:extLst>
          </p:cNvPr>
          <p:cNvSpPr txBox="1"/>
          <p:nvPr/>
        </p:nvSpPr>
        <p:spPr>
          <a:xfrm>
            <a:off x="4331813" y="1728846"/>
            <a:ext cx="369673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ü"/>
            </a:pPr>
            <a:r>
              <a:rPr lang="en-US" dirty="0">
                <a:solidFill>
                  <a:schemeClr val="bg1"/>
                </a:solidFill>
                <a:latin typeface="Times New Roman" panose="02020603050405020304" pitchFamily="18" charset="0"/>
                <a:cs typeface="Times New Roman"/>
              </a:rPr>
              <a:t>Balanced inventory across multiple retailers</a:t>
            </a:r>
          </a:p>
          <a:p>
            <a:pPr marL="285750" indent="-285750" algn="just">
              <a:buFont typeface="Wingdings"/>
              <a:buChar char="ü"/>
            </a:pPr>
            <a:r>
              <a:rPr lang="en-US" dirty="0">
                <a:solidFill>
                  <a:schemeClr val="bg1"/>
                </a:solidFill>
                <a:latin typeface="Times New Roman" panose="02020603050405020304" pitchFamily="18" charset="0"/>
                <a:cs typeface="Times New Roman"/>
              </a:rPr>
              <a:t>Improved coordination with manufacturers</a:t>
            </a:r>
          </a:p>
          <a:p>
            <a:pPr marL="285750" indent="-285750" algn="just">
              <a:buFont typeface="Wingdings"/>
              <a:buChar char="ü"/>
            </a:pPr>
            <a:r>
              <a:rPr lang="en-US" dirty="0">
                <a:solidFill>
                  <a:schemeClr val="bg1"/>
                </a:solidFill>
                <a:latin typeface="Times New Roman" panose="02020603050405020304" pitchFamily="18" charset="0"/>
                <a:cs typeface="Times New Roman"/>
              </a:rPr>
              <a:t>Reduced excess stock and holding costs</a:t>
            </a:r>
          </a:p>
          <a:p>
            <a:pPr algn="just"/>
            <a:endParaRPr lang="en-US" dirty="0">
              <a:solidFill>
                <a:schemeClr val="bg1"/>
              </a:solidFill>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7C6C7B8D-2179-8309-6E7C-4175D36A107D}"/>
              </a:ext>
            </a:extLst>
          </p:cNvPr>
          <p:cNvSpPr txBox="1"/>
          <p:nvPr/>
        </p:nvSpPr>
        <p:spPr>
          <a:xfrm>
            <a:off x="8601590" y="1601745"/>
            <a:ext cx="311467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ü"/>
            </a:pPr>
            <a:r>
              <a:rPr lang="en-US" dirty="0">
                <a:solidFill>
                  <a:schemeClr val="bg1"/>
                </a:solidFill>
                <a:latin typeface="Times New Roman" panose="02020603050405020304" pitchFamily="18" charset="0"/>
                <a:cs typeface="Times New Roman"/>
              </a:rPr>
              <a:t>Clear demand signals from downstream partners</a:t>
            </a:r>
          </a:p>
          <a:p>
            <a:pPr marL="285750" indent="-285750" algn="just">
              <a:buFont typeface="Wingdings"/>
              <a:buChar char="ü"/>
            </a:pPr>
            <a:r>
              <a:rPr lang="en-US" dirty="0">
                <a:solidFill>
                  <a:schemeClr val="bg1"/>
                </a:solidFill>
                <a:latin typeface="Times New Roman" panose="02020603050405020304" pitchFamily="18" charset="0"/>
                <a:cs typeface="Times New Roman"/>
              </a:rPr>
              <a:t>Better production planning and scheduling</a:t>
            </a:r>
          </a:p>
          <a:p>
            <a:pPr marL="285750" indent="-285750" algn="just">
              <a:buFont typeface="Wingdings"/>
              <a:buChar char="ü"/>
            </a:pPr>
            <a:r>
              <a:rPr lang="en-US" dirty="0">
                <a:solidFill>
                  <a:schemeClr val="bg1"/>
                </a:solidFill>
                <a:latin typeface="Times New Roman" panose="02020603050405020304" pitchFamily="18" charset="0"/>
                <a:cs typeface="Times New Roman"/>
              </a:rPr>
              <a:t>Reduced last-minute changes and disruptions</a:t>
            </a:r>
          </a:p>
          <a:p>
            <a:pPr algn="ct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63" name="Connector: Curved 62">
            <a:extLst>
              <a:ext uri="{FF2B5EF4-FFF2-40B4-BE49-F238E27FC236}">
                <a16:creationId xmlns:a16="http://schemas.microsoft.com/office/drawing/2014/main" id="{61540056-6577-7798-035B-0B073A171BFE}"/>
              </a:ext>
            </a:extLst>
          </p:cNvPr>
          <p:cNvCxnSpPr/>
          <p:nvPr/>
        </p:nvCxnSpPr>
        <p:spPr>
          <a:xfrm>
            <a:off x="7588271" y="996263"/>
            <a:ext cx="1902875" cy="426438"/>
          </a:xfrm>
          <a:prstGeom prst="curvedConnector3">
            <a:avLst/>
          </a:prstGeom>
          <a:ln w="57150">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Connector: Curved 128">
            <a:extLst>
              <a:ext uri="{FF2B5EF4-FFF2-40B4-BE49-F238E27FC236}">
                <a16:creationId xmlns:a16="http://schemas.microsoft.com/office/drawing/2014/main" id="{8CD4B56D-F020-C49E-2F50-B4317799F3C4}"/>
              </a:ext>
            </a:extLst>
          </p:cNvPr>
          <p:cNvCxnSpPr/>
          <p:nvPr/>
        </p:nvCxnSpPr>
        <p:spPr>
          <a:xfrm flipV="1">
            <a:off x="2687594" y="983650"/>
            <a:ext cx="2213018" cy="480241"/>
          </a:xfrm>
          <a:prstGeom prst="curvedConnector3">
            <a:avLst/>
          </a:prstGeom>
          <a:ln w="57150">
            <a:solidFill>
              <a:srgbClr val="F5F5F5"/>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C0170EA-1D2B-A623-24BE-E81098A8F0BC}"/>
              </a:ext>
            </a:extLst>
          </p:cNvPr>
          <p:cNvCxnSpPr>
            <a:cxnSpLocks/>
          </p:cNvCxnSpPr>
          <p:nvPr/>
        </p:nvCxnSpPr>
        <p:spPr>
          <a:xfrm>
            <a:off x="6241449" y="1179041"/>
            <a:ext cx="30892" cy="24525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Top Corners Rounded 11">
            <a:extLst>
              <a:ext uri="{FF2B5EF4-FFF2-40B4-BE49-F238E27FC236}">
                <a16:creationId xmlns:a16="http://schemas.microsoft.com/office/drawing/2014/main" id="{E2CAF852-4700-ABD6-623A-A644A635B870}"/>
              </a:ext>
            </a:extLst>
          </p:cNvPr>
          <p:cNvSpPr/>
          <p:nvPr/>
        </p:nvSpPr>
        <p:spPr>
          <a:xfrm>
            <a:off x="302171" y="3674163"/>
            <a:ext cx="3738181" cy="2717219"/>
          </a:xfrm>
          <a:prstGeom prst="round2SameRect">
            <a:avLst/>
          </a:prstGeom>
          <a:gradFill>
            <a:gsLst>
              <a:gs pos="100000">
                <a:srgbClr val="1D2134">
                  <a:alpha val="68000"/>
                </a:srgbClr>
              </a:gs>
              <a:gs pos="0">
                <a:srgbClr val="0C0C0C">
                  <a:alpha val="88000"/>
                </a:srgbClr>
              </a:gs>
            </a:gsLst>
            <a:lin ang="16200000" scaled="0"/>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endParaRPr>
          </a:p>
        </p:txBody>
      </p:sp>
      <p:sp>
        <p:nvSpPr>
          <p:cNvPr id="13" name="Rectangle: Top Corners Rounded 12">
            <a:extLst>
              <a:ext uri="{FF2B5EF4-FFF2-40B4-BE49-F238E27FC236}">
                <a16:creationId xmlns:a16="http://schemas.microsoft.com/office/drawing/2014/main" id="{76BD5DE8-0C9F-FDC7-8753-B08E8A0A1335}"/>
              </a:ext>
            </a:extLst>
          </p:cNvPr>
          <p:cNvSpPr/>
          <p:nvPr/>
        </p:nvSpPr>
        <p:spPr>
          <a:xfrm>
            <a:off x="4176061" y="3689116"/>
            <a:ext cx="4059718" cy="2702266"/>
          </a:xfrm>
          <a:prstGeom prst="round2SameRect">
            <a:avLst/>
          </a:prstGeom>
          <a:gradFill>
            <a:gsLst>
              <a:gs pos="100000">
                <a:srgbClr val="1D2134">
                  <a:alpha val="68000"/>
                </a:srgbClr>
              </a:gs>
              <a:gs pos="0">
                <a:srgbClr val="0C0C0C">
                  <a:alpha val="88000"/>
                </a:srgbClr>
              </a:gs>
            </a:gsLst>
            <a:lin ang="16200000" scaled="0"/>
          </a:gradFill>
          <a:ln>
            <a:solidFill>
              <a:srgbClr val="0C0C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endParaRPr>
          </a:p>
        </p:txBody>
      </p:sp>
      <p:sp>
        <p:nvSpPr>
          <p:cNvPr id="14" name="Rectangle: Top Corners Rounded 13">
            <a:extLst>
              <a:ext uri="{FF2B5EF4-FFF2-40B4-BE49-F238E27FC236}">
                <a16:creationId xmlns:a16="http://schemas.microsoft.com/office/drawing/2014/main" id="{67A1856D-45C9-D27B-B554-D9B3A6077E70}"/>
              </a:ext>
            </a:extLst>
          </p:cNvPr>
          <p:cNvSpPr/>
          <p:nvPr/>
        </p:nvSpPr>
        <p:spPr>
          <a:xfrm>
            <a:off x="8381703" y="3689116"/>
            <a:ext cx="3480750" cy="2702265"/>
          </a:xfrm>
          <a:prstGeom prst="round2SameRect">
            <a:avLst/>
          </a:prstGeom>
          <a:gradFill>
            <a:gsLst>
              <a:gs pos="100000">
                <a:srgbClr val="1D2134">
                  <a:alpha val="68000"/>
                </a:srgbClr>
              </a:gs>
              <a:gs pos="0">
                <a:srgbClr val="0C0C0C">
                  <a:alpha val="88000"/>
                </a:srgbClr>
              </a:gs>
            </a:gsLst>
            <a:lin ang="16200000" scaled="0"/>
          </a:gradFill>
          <a:ln>
            <a:solidFill>
              <a:srgbClr val="0C0C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endParaRPr>
          </a:p>
        </p:txBody>
      </p:sp>
      <p:sp>
        <p:nvSpPr>
          <p:cNvPr id="16" name="TextBox 15">
            <a:extLst>
              <a:ext uri="{FF2B5EF4-FFF2-40B4-BE49-F238E27FC236}">
                <a16:creationId xmlns:a16="http://schemas.microsoft.com/office/drawing/2014/main" id="{A5C63874-7817-22F9-3878-2D61D1166E3D}"/>
              </a:ext>
            </a:extLst>
          </p:cNvPr>
          <p:cNvSpPr txBox="1"/>
          <p:nvPr/>
        </p:nvSpPr>
        <p:spPr>
          <a:xfrm>
            <a:off x="992866" y="3368020"/>
            <a:ext cx="2346494" cy="305439"/>
          </a:xfrm>
          <a:prstGeom prst="rect">
            <a:avLst/>
          </a:prstGeom>
          <a:gradFill>
            <a:gsLst>
              <a:gs pos="0">
                <a:schemeClr val="accent1">
                  <a:tint val="100000"/>
                  <a:shade val="100000"/>
                  <a:satMod val="130000"/>
                </a:schemeClr>
              </a:gs>
              <a:gs pos="58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wrap="square" lIns="91440" tIns="45720" rIns="91440" bIns="45720" anchor="t">
            <a:spAutoFit/>
          </a:bodyPr>
          <a:lstStyle/>
          <a:p>
            <a:pPr algn="ctr"/>
            <a:r>
              <a:rPr lang="en-IN" b="1" spc="300" dirty="0">
                <a:solidFill>
                  <a:schemeClr val="bg1"/>
                </a:solidFill>
                <a:latin typeface="Times New Roman" panose="02020603050405020304" pitchFamily="18" charset="0"/>
                <a:cs typeface="Times New Roman"/>
              </a:rPr>
              <a:t>Economic Benefit</a:t>
            </a:r>
          </a:p>
        </p:txBody>
      </p:sp>
      <p:sp>
        <p:nvSpPr>
          <p:cNvPr id="17" name="Rectangle 1">
            <a:extLst>
              <a:ext uri="{FF2B5EF4-FFF2-40B4-BE49-F238E27FC236}">
                <a16:creationId xmlns:a16="http://schemas.microsoft.com/office/drawing/2014/main" id="{B5B19972-645A-63B1-370B-5098C45C7B46}"/>
              </a:ext>
            </a:extLst>
          </p:cNvPr>
          <p:cNvSpPr>
            <a:spLocks noChangeArrowheads="1"/>
          </p:cNvSpPr>
          <p:nvPr/>
        </p:nvSpPr>
        <p:spPr bwMode="auto">
          <a:xfrm>
            <a:off x="705593" y="3874645"/>
            <a:ext cx="305739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ClrTx/>
              <a:buFontTx/>
              <a:buChar char="•"/>
            </a:pPr>
            <a:r>
              <a:rPr lang="en-US" altLang="en-US" dirty="0">
                <a:solidFill>
                  <a:schemeClr val="bg1"/>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Lower revenue loss due to stockouts</a:t>
            </a:r>
            <a:endParaRPr lang="en-US" dirty="0">
              <a:solidFill>
                <a:schemeClr val="bg1"/>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buClrTx/>
              <a:buFontTx/>
              <a:buChar char="•"/>
            </a:pPr>
            <a:r>
              <a:rPr lang="en-US" altLang="en-US" dirty="0">
                <a:solidFill>
                  <a:schemeClr val="bg1"/>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Reduced capital blockage from excess inventory</a:t>
            </a:r>
            <a:endParaRPr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buClrTx/>
              <a:buFontTx/>
              <a:buChar char="•"/>
            </a:pPr>
            <a:r>
              <a:rPr lang="en-US" altLang="en-US" dirty="0">
                <a:solidFill>
                  <a:schemeClr val="bg1"/>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Improved profitability through optimized inventory decisions</a:t>
            </a:r>
            <a:endParaRPr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D476CBD9-1FE4-8320-EF2E-0F376A284F8F}"/>
              </a:ext>
            </a:extLst>
          </p:cNvPr>
          <p:cNvSpPr txBox="1"/>
          <p:nvPr/>
        </p:nvSpPr>
        <p:spPr>
          <a:xfrm>
            <a:off x="4931042" y="3366067"/>
            <a:ext cx="2572058" cy="307777"/>
          </a:xfrm>
          <a:prstGeom prst="rect">
            <a:avLst/>
          </a:prstGeom>
          <a:gradFill>
            <a:gsLst>
              <a:gs pos="0">
                <a:schemeClr val="accent1">
                  <a:tint val="100000"/>
                  <a:shade val="100000"/>
                  <a:satMod val="130000"/>
                </a:schemeClr>
              </a:gs>
              <a:gs pos="62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wrap="square" lIns="91440" tIns="45720" rIns="91440" bIns="45720" anchor="t">
            <a:spAutoFit/>
          </a:bodyPr>
          <a:lstStyle/>
          <a:p>
            <a:pPr algn="ctr"/>
            <a:r>
              <a:rPr lang="en-IN" b="1" spc="300" dirty="0">
                <a:solidFill>
                  <a:srgbClr val="F5F5F5"/>
                </a:solidFill>
                <a:latin typeface="Times New Roman" panose="02020603050405020304" pitchFamily="18" charset="0"/>
                <a:cs typeface="Times New Roman"/>
              </a:rPr>
              <a:t>Operational Benefit</a:t>
            </a:r>
          </a:p>
        </p:txBody>
      </p:sp>
      <p:sp>
        <p:nvSpPr>
          <p:cNvPr id="20" name="Rectangle 2">
            <a:extLst>
              <a:ext uri="{FF2B5EF4-FFF2-40B4-BE49-F238E27FC236}">
                <a16:creationId xmlns:a16="http://schemas.microsoft.com/office/drawing/2014/main" id="{018A6D32-1439-D4FF-056F-49267888D9C8}"/>
              </a:ext>
            </a:extLst>
          </p:cNvPr>
          <p:cNvSpPr>
            <a:spLocks noChangeArrowheads="1"/>
          </p:cNvSpPr>
          <p:nvPr/>
        </p:nvSpPr>
        <p:spPr bwMode="auto">
          <a:xfrm>
            <a:off x="4624317" y="3787272"/>
            <a:ext cx="316574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ClrTx/>
              <a:buFontTx/>
              <a:buChar char="•"/>
            </a:pPr>
            <a:r>
              <a:rPr lang="en-US" altLang="en-US" dirty="0">
                <a:solidFill>
                  <a:srgbClr val="F5F5F5"/>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F5F5F5"/>
                </a:solidFill>
                <a:effectLst/>
                <a:latin typeface="Times New Roman" panose="02020603050405020304" pitchFamily="18" charset="0"/>
                <a:cs typeface="Times New Roman" panose="02020603050405020304" pitchFamily="18" charset="0"/>
              </a:rPr>
              <a:t>Real-time inventory visibility across the supply chain</a:t>
            </a:r>
            <a:endParaRPr lang="en-US" dirty="0">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buClrTx/>
              <a:buFontTx/>
              <a:buChar char="•"/>
            </a:pPr>
            <a:r>
              <a:rPr lang="en-US" altLang="en-US" dirty="0">
                <a:solidFill>
                  <a:srgbClr val="F5F5F5"/>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F5F5F5"/>
                </a:solidFill>
                <a:effectLst/>
                <a:latin typeface="Times New Roman" panose="02020603050405020304" pitchFamily="18" charset="0"/>
                <a:cs typeface="Times New Roman" panose="02020603050405020304" pitchFamily="18" charset="0"/>
              </a:rPr>
              <a:t>Faster exception detection and resolution</a:t>
            </a:r>
            <a:endParaRPr lang="en-US" altLang="en-US" b="0" i="0" u="none" strike="noStrike" cap="none" normalizeH="0" baseline="0" dirty="0">
              <a:ln>
                <a:noFill/>
              </a:ln>
              <a:solidFill>
                <a:srgbClr val="F5F5F5"/>
              </a:solidFill>
              <a:effectLst/>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buClrTx/>
              <a:buFontTx/>
              <a:buChar char="•"/>
            </a:pPr>
            <a:r>
              <a:rPr lang="en-US" altLang="en-US" dirty="0">
                <a:solidFill>
                  <a:srgbClr val="F5F5F5"/>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F5F5F5"/>
                </a:solidFill>
                <a:effectLst/>
                <a:latin typeface="Times New Roman" panose="02020603050405020304" pitchFamily="18" charset="0"/>
                <a:cs typeface="Times New Roman" panose="02020603050405020304" pitchFamily="18" charset="0"/>
              </a:rPr>
              <a:t>Reduced manual monitoring and reporting effort</a:t>
            </a:r>
            <a:endParaRPr lang="en-US" altLang="en-US" b="0" i="0" u="none" strike="noStrike" cap="none" normalizeH="0" baseline="0" dirty="0">
              <a:ln>
                <a:noFill/>
              </a:ln>
              <a:solidFill>
                <a:srgbClr val="F5F5F5"/>
              </a:solidFill>
              <a:effectLst/>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5F701691-79B4-931A-C61E-AEC73F36AB81}"/>
              </a:ext>
            </a:extLst>
          </p:cNvPr>
          <p:cNvSpPr txBox="1"/>
          <p:nvPr/>
        </p:nvSpPr>
        <p:spPr>
          <a:xfrm>
            <a:off x="9055823" y="3375562"/>
            <a:ext cx="2276272" cy="307777"/>
          </a:xfrm>
          <a:prstGeom prst="rect">
            <a:avLst/>
          </a:prstGeom>
          <a:gradFill>
            <a:gsLst>
              <a:gs pos="0">
                <a:schemeClr val="accent1">
                  <a:tint val="100000"/>
                  <a:shade val="100000"/>
                  <a:satMod val="130000"/>
                </a:schemeClr>
              </a:gs>
              <a:gs pos="51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wrap="square" lIns="91440" tIns="45720" rIns="91440" bIns="45720" anchor="t">
            <a:spAutoFit/>
          </a:bodyPr>
          <a:lstStyle/>
          <a:p>
            <a:pPr algn="ctr"/>
            <a:r>
              <a:rPr lang="en-IN" b="1" spc="300" dirty="0">
                <a:solidFill>
                  <a:srgbClr val="F5F5F5"/>
                </a:solidFill>
                <a:latin typeface="Times New Roman" panose="02020603050405020304" pitchFamily="18" charset="0"/>
                <a:cs typeface="Times New Roman"/>
              </a:rPr>
              <a:t>Systemic Benefit</a:t>
            </a:r>
          </a:p>
        </p:txBody>
      </p:sp>
      <p:sp>
        <p:nvSpPr>
          <p:cNvPr id="23" name="Rectangle 3">
            <a:extLst>
              <a:ext uri="{FF2B5EF4-FFF2-40B4-BE49-F238E27FC236}">
                <a16:creationId xmlns:a16="http://schemas.microsoft.com/office/drawing/2014/main" id="{21262CF9-B493-54A5-B186-940BC7767DBB}"/>
              </a:ext>
            </a:extLst>
          </p:cNvPr>
          <p:cNvSpPr>
            <a:spLocks noChangeArrowheads="1"/>
          </p:cNvSpPr>
          <p:nvPr/>
        </p:nvSpPr>
        <p:spPr bwMode="auto">
          <a:xfrm>
            <a:off x="8400662" y="3785509"/>
            <a:ext cx="325584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ClrTx/>
              <a:buFontTx/>
              <a:buChar char="•"/>
            </a:pPr>
            <a:r>
              <a:rPr lang="en-US" altLang="en-US" dirty="0">
                <a:solidFill>
                  <a:srgbClr val="F5F5F5"/>
                </a:solidFill>
                <a:latin typeface="Times New Roman"/>
                <a:cs typeface="Times New Roman"/>
              </a:rPr>
              <a:t> </a:t>
            </a:r>
            <a:r>
              <a:rPr kumimoji="0" lang="en-US" altLang="en-US" i="0" u="none" strike="noStrike" cap="none" normalizeH="0" baseline="0" dirty="0">
                <a:ln>
                  <a:noFill/>
                </a:ln>
                <a:solidFill>
                  <a:srgbClr val="F5F5F5"/>
                </a:solidFill>
                <a:effectLst/>
                <a:latin typeface="Times New Roman"/>
                <a:cs typeface="Times New Roman"/>
              </a:rPr>
              <a:t>Improved coordination between supply chain partners</a:t>
            </a:r>
            <a:endParaRPr lang="en-US" dirty="0">
              <a:latin typeface="Times New Roman"/>
              <a:cs typeface="Times New Roman"/>
            </a:endParaRPr>
          </a:p>
          <a:p>
            <a:pPr algn="just" eaLnBrk="0" fontAlgn="base" hangingPunct="0">
              <a:spcBef>
                <a:spcPct val="0"/>
              </a:spcBef>
              <a:spcAft>
                <a:spcPct val="0"/>
              </a:spcAft>
              <a:buClrTx/>
              <a:buFontTx/>
              <a:buChar char="•"/>
            </a:pPr>
            <a:r>
              <a:rPr lang="en-US" altLang="en-US" dirty="0">
                <a:solidFill>
                  <a:srgbClr val="F5F5F5"/>
                </a:solidFill>
                <a:latin typeface="Times New Roman"/>
                <a:cs typeface="Times New Roman"/>
              </a:rPr>
              <a:t> </a:t>
            </a:r>
            <a:r>
              <a:rPr kumimoji="0" lang="en-US" altLang="en-US" i="0" u="none" strike="noStrike" cap="none" normalizeH="0" baseline="0" dirty="0">
                <a:ln>
                  <a:noFill/>
                </a:ln>
                <a:solidFill>
                  <a:srgbClr val="F5F5F5"/>
                </a:solidFill>
                <a:effectLst/>
                <a:latin typeface="Times New Roman"/>
                <a:cs typeface="Times New Roman"/>
              </a:rPr>
              <a:t>More resilient and responsive supply chain operations</a:t>
            </a:r>
            <a:endParaRPr lang="en-US" altLang="en-US" i="0" u="none" strike="noStrike" cap="none" normalizeH="0" baseline="0" dirty="0">
              <a:ln>
                <a:noFill/>
              </a:ln>
              <a:solidFill>
                <a:srgbClr val="F5F5F5"/>
              </a:solidFill>
              <a:effectLst/>
              <a:latin typeface="Times New Roman"/>
              <a:cs typeface="Times New Roman"/>
            </a:endParaRPr>
          </a:p>
          <a:p>
            <a:pPr algn="just" eaLnBrk="0" fontAlgn="base" hangingPunct="0">
              <a:spcBef>
                <a:spcPct val="0"/>
              </a:spcBef>
              <a:spcAft>
                <a:spcPct val="0"/>
              </a:spcAft>
              <a:buClrTx/>
              <a:buFontTx/>
              <a:buChar char="•"/>
            </a:pPr>
            <a:r>
              <a:rPr lang="en-US" altLang="en-US" dirty="0">
                <a:solidFill>
                  <a:srgbClr val="F5F5F5"/>
                </a:solidFill>
                <a:latin typeface="Times New Roman"/>
                <a:cs typeface="Times New Roman"/>
              </a:rPr>
              <a:t>  Scalable</a:t>
            </a:r>
            <a:r>
              <a:rPr kumimoji="0" lang="en-US" altLang="en-US" i="0" u="none" strike="noStrike" cap="none" normalizeH="0" baseline="0" dirty="0">
                <a:ln>
                  <a:noFill/>
                </a:ln>
                <a:solidFill>
                  <a:srgbClr val="F5F5F5"/>
                </a:solidFill>
                <a:effectLst/>
                <a:latin typeface="Times New Roman"/>
                <a:cs typeface="Times New Roman"/>
              </a:rPr>
              <a:t> digital foundation for future AI-driven optimization</a:t>
            </a:r>
            <a:endParaRPr lang="en-US" altLang="en-US" i="0" u="none" strike="noStrike" cap="none" normalizeH="0" baseline="0" dirty="0">
              <a:ln>
                <a:noFill/>
              </a:ln>
              <a:solidFill>
                <a:srgbClr val="F5F5F5"/>
              </a:solidFill>
              <a:effectLst/>
              <a:latin typeface="Times New Roman"/>
              <a:cs typeface="Times New Roman"/>
            </a:endParaRPr>
          </a:p>
        </p:txBody>
      </p:sp>
      <p:pic>
        <p:nvPicPr>
          <p:cNvPr id="24" name="Picture 23">
            <a:extLst>
              <a:ext uri="{FF2B5EF4-FFF2-40B4-BE49-F238E27FC236}">
                <a16:creationId xmlns:a16="http://schemas.microsoft.com/office/drawing/2014/main" id="{7C955B1D-3DE3-2374-FD39-5C1C2FB39EE4}"/>
              </a:ext>
            </a:extLst>
          </p:cNvPr>
          <p:cNvPicPr>
            <a:picLocks noChangeAspect="1"/>
          </p:cNvPicPr>
          <p:nvPr/>
        </p:nvPicPr>
        <p:blipFill>
          <a:blip r:embed="rId5"/>
          <a:stretch>
            <a:fillRect/>
          </a:stretch>
        </p:blipFill>
        <p:spPr>
          <a:xfrm>
            <a:off x="704539" y="5047139"/>
            <a:ext cx="2749861" cy="1501145"/>
          </a:xfrm>
          <a:prstGeom prst="rect">
            <a:avLst/>
          </a:prstGeom>
          <a:effectLst>
            <a:softEdge rad="228600"/>
          </a:effectLst>
        </p:spPr>
      </p:pic>
      <p:pic>
        <p:nvPicPr>
          <p:cNvPr id="25" name="Picture 24">
            <a:extLst>
              <a:ext uri="{FF2B5EF4-FFF2-40B4-BE49-F238E27FC236}">
                <a16:creationId xmlns:a16="http://schemas.microsoft.com/office/drawing/2014/main" id="{8BA7123E-BC4D-B7E6-19D3-A8A0C6C6F999}"/>
              </a:ext>
            </a:extLst>
          </p:cNvPr>
          <p:cNvPicPr>
            <a:picLocks noChangeAspect="1"/>
          </p:cNvPicPr>
          <p:nvPr/>
        </p:nvPicPr>
        <p:blipFill>
          <a:blip r:embed="rId6"/>
          <a:stretch>
            <a:fillRect/>
          </a:stretch>
        </p:blipFill>
        <p:spPr>
          <a:xfrm>
            <a:off x="4897997" y="5115556"/>
            <a:ext cx="2494625" cy="1361812"/>
          </a:xfrm>
          <a:prstGeom prst="rect">
            <a:avLst/>
          </a:prstGeom>
          <a:effectLst>
            <a:softEdge rad="127000"/>
          </a:effectLst>
        </p:spPr>
      </p:pic>
      <p:pic>
        <p:nvPicPr>
          <p:cNvPr id="26" name="Picture 25">
            <a:extLst>
              <a:ext uri="{FF2B5EF4-FFF2-40B4-BE49-F238E27FC236}">
                <a16:creationId xmlns:a16="http://schemas.microsoft.com/office/drawing/2014/main" id="{C28DAD53-1228-A799-7BEB-B91709DFF6C3}"/>
              </a:ext>
            </a:extLst>
          </p:cNvPr>
          <p:cNvPicPr>
            <a:picLocks noChangeAspect="1"/>
          </p:cNvPicPr>
          <p:nvPr/>
        </p:nvPicPr>
        <p:blipFill>
          <a:blip r:embed="rId7"/>
          <a:stretch>
            <a:fillRect/>
          </a:stretch>
        </p:blipFill>
        <p:spPr>
          <a:xfrm>
            <a:off x="8890380" y="5035024"/>
            <a:ext cx="2537093" cy="1384995"/>
          </a:xfrm>
          <a:prstGeom prst="rect">
            <a:avLst/>
          </a:prstGeom>
          <a:effectLst>
            <a:softEdge rad="152400"/>
          </a:effectLst>
        </p:spPr>
      </p:pic>
      <p:sp>
        <p:nvSpPr>
          <p:cNvPr id="5" name="Rectangle 4">
            <a:extLst>
              <a:ext uri="{FF2B5EF4-FFF2-40B4-BE49-F238E27FC236}">
                <a16:creationId xmlns:a16="http://schemas.microsoft.com/office/drawing/2014/main" id="{FC9CAC65-4FCB-5D96-A7D9-6FA91756ABE2}"/>
              </a:ext>
            </a:extLst>
          </p:cNvPr>
          <p:cNvSpPr/>
          <p:nvPr/>
        </p:nvSpPr>
        <p:spPr>
          <a:xfrm>
            <a:off x="4928537" y="2948886"/>
            <a:ext cx="2608430" cy="345030"/>
          </a:xfrm>
          <a:prstGeom prst="rect">
            <a:avLst/>
          </a:prstGeom>
          <a:gradFill>
            <a:gsLst>
              <a:gs pos="0">
                <a:schemeClr val="accent1">
                  <a:tint val="100000"/>
                  <a:shade val="100000"/>
                  <a:satMod val="130000"/>
                </a:schemeClr>
              </a:gs>
              <a:gs pos="61000">
                <a:schemeClr val="bg2">
                  <a:lumMod val="50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a:latin typeface="Times New Roman" panose="02020603050405020304" pitchFamily="18" charset="0"/>
                <a:cs typeface="Times New Roman" panose="02020603050405020304" pitchFamily="18" charset="0"/>
              </a:rPr>
              <a:t>BENEFITS</a:t>
            </a:r>
            <a:endParaRPr lang="en-US" b="1">
              <a:latin typeface="Times New Roman" panose="02020603050405020304" pitchFamily="18" charset="0"/>
            </a:endParaRPr>
          </a:p>
        </p:txBody>
      </p:sp>
      <p:cxnSp>
        <p:nvCxnSpPr>
          <p:cNvPr id="6" name="Connector: Curved 5">
            <a:extLst>
              <a:ext uri="{FF2B5EF4-FFF2-40B4-BE49-F238E27FC236}">
                <a16:creationId xmlns:a16="http://schemas.microsoft.com/office/drawing/2014/main" id="{CAA9B8E8-6612-4CB9-33F5-4D08118B150A}"/>
              </a:ext>
            </a:extLst>
          </p:cNvPr>
          <p:cNvCxnSpPr>
            <a:cxnSpLocks/>
          </p:cNvCxnSpPr>
          <p:nvPr/>
        </p:nvCxnSpPr>
        <p:spPr>
          <a:xfrm flipV="1">
            <a:off x="3336324" y="3063703"/>
            <a:ext cx="1584884" cy="469944"/>
          </a:xfrm>
          <a:prstGeom prst="curvedConnector3">
            <a:avLst/>
          </a:prstGeom>
          <a:ln w="57150">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DCB50D7A-BB95-9080-5C01-58FDA4F210B1}"/>
              </a:ext>
            </a:extLst>
          </p:cNvPr>
          <p:cNvCxnSpPr>
            <a:cxnSpLocks/>
          </p:cNvCxnSpPr>
          <p:nvPr/>
        </p:nvCxnSpPr>
        <p:spPr>
          <a:xfrm>
            <a:off x="7505894" y="3066019"/>
            <a:ext cx="1552767" cy="395547"/>
          </a:xfrm>
          <a:prstGeom prst="curvedConnector3">
            <a:avLst/>
          </a:prstGeom>
          <a:ln w="57150">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A7BB66-BAE9-A75D-FCD8-3D76C7305613}"/>
              </a:ext>
            </a:extLst>
          </p:cNvPr>
          <p:cNvCxnSpPr>
            <a:cxnSpLocks/>
          </p:cNvCxnSpPr>
          <p:nvPr/>
        </p:nvCxnSpPr>
        <p:spPr>
          <a:xfrm>
            <a:off x="6323829" y="3300284"/>
            <a:ext cx="10297" cy="16287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65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50"/>
        <p:cNvGrpSpPr/>
        <p:nvPr/>
      </p:nvGrpSpPr>
      <p:grpSpPr>
        <a:xfrm>
          <a:off x="0" y="0"/>
          <a:ext cx="0" cy="0"/>
          <a:chOff x="0" y="0"/>
          <a:chExt cx="0" cy="0"/>
        </a:xfrm>
      </p:grpSpPr>
      <p:pic>
        <p:nvPicPr>
          <p:cNvPr id="151" name="Google Shape;151;p6"/>
          <p:cNvPicPr preferRelativeResize="0"/>
          <p:nvPr/>
        </p:nvPicPr>
        <p:blipFill rotWithShape="1">
          <a:blip r:embed="rId3">
            <a:alphaModFix amt="39000"/>
          </a:blip>
          <a:srcRect/>
          <a:stretch/>
        </p:blipFill>
        <p:spPr>
          <a:xfrm>
            <a:off x="0" y="-3594"/>
            <a:ext cx="12192000" cy="6865188"/>
          </a:xfrm>
          <a:prstGeom prst="rect">
            <a:avLst/>
          </a:prstGeom>
          <a:noFill/>
          <a:ln>
            <a:noFill/>
          </a:ln>
        </p:spPr>
      </p:pic>
      <p:sp>
        <p:nvSpPr>
          <p:cNvPr id="152" name="Google Shape;152;p6" descr="Your startup LOGO"/>
          <p:cNvSpPr/>
          <p:nvPr/>
        </p:nvSpPr>
        <p:spPr>
          <a:xfrm>
            <a:off x="183857" y="111966"/>
            <a:ext cx="1956227" cy="807334"/>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err="1">
                <a:solidFill>
                  <a:schemeClr val="dk1"/>
                </a:solidFill>
                <a:latin typeface="Times New Roman" panose="02020603050405020304" pitchFamily="18" charset="0"/>
                <a:ea typeface="Calibri"/>
                <a:cs typeface="Times New Roman" panose="02020603050405020304" pitchFamily="18" charset="0"/>
                <a:sym typeface="Calibri"/>
              </a:rPr>
              <a:t>SheCodes</a:t>
            </a:r>
            <a:r>
              <a:rPr lang="en-US" sz="1800">
                <a:solidFill>
                  <a:schemeClr val="dk1"/>
                </a:solidFill>
                <a:latin typeface="Times New Roman" panose="02020603050405020304" pitchFamily="18" charset="0"/>
                <a:ea typeface="Calibri"/>
                <a:cs typeface="Times New Roman" panose="02020603050405020304" pitchFamily="18" charset="0"/>
                <a:sym typeface="Calibri"/>
              </a:rPr>
              <a:t>!</a:t>
            </a: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153" name="Google Shape;153;p6" descr="A logo with a brain and text&#10;&#10;Description automatically generated"/>
          <p:cNvPicPr preferRelativeResize="0"/>
          <p:nvPr/>
        </p:nvPicPr>
        <p:blipFill rotWithShape="1">
          <a:blip r:embed="rId4">
            <a:alphaModFix/>
          </a:blip>
          <a:srcRect/>
          <a:stretch/>
        </p:blipFill>
        <p:spPr>
          <a:xfrm>
            <a:off x="10942897" y="-1438"/>
            <a:ext cx="1279005" cy="1160197"/>
          </a:xfrm>
          <a:prstGeom prst="rect">
            <a:avLst/>
          </a:prstGeom>
          <a:noFill/>
          <a:ln>
            <a:noFill/>
          </a:ln>
        </p:spPr>
      </p:pic>
      <p:sp>
        <p:nvSpPr>
          <p:cNvPr id="154" name="Google Shape;154;p6"/>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FFFFFF"/>
                </a:solidFill>
                <a:latin typeface="Times New Roman"/>
                <a:ea typeface="Times New Roman"/>
                <a:cs typeface="Times New Roman"/>
                <a:sym typeface="Times New Roman"/>
              </a:rPr>
              <a:t>WHAT'S NEXT</a:t>
            </a:r>
            <a:endParaRPr/>
          </a:p>
        </p:txBody>
      </p:sp>
      <p:sp>
        <p:nvSpPr>
          <p:cNvPr id="156" name="Google Shape;156;p6"/>
          <p:cNvSpPr/>
          <p:nvPr/>
        </p:nvSpPr>
        <p:spPr>
          <a:xfrm>
            <a:off x="2876" y="6423445"/>
            <a:ext cx="12186248" cy="4388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Times New Roman"/>
                <a:ea typeface="Times New Roman"/>
                <a:cs typeface="Times New Roman"/>
                <a:sym typeface="Times New Roman"/>
              </a:rPr>
              <a:t>PRPCEM HACKATHON' 25</a:t>
            </a:r>
            <a:endParaRPr lang="en-US" dirty="0">
              <a:latin typeface="Times New Roman" panose="02020603050405020304" pitchFamily="18" charset="0"/>
              <a:cs typeface="Times New Roman" panose="02020603050405020304" pitchFamily="18" charset="0"/>
            </a:endParaRPr>
          </a:p>
        </p:txBody>
      </p:sp>
      <p:sp>
        <p:nvSpPr>
          <p:cNvPr id="157" name="Google Shape;157;p6"/>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a:solidFill>
                  <a:schemeClr val="dk1"/>
                </a:solidFill>
                <a:latin typeface="Times New Roman"/>
                <a:ea typeface="Times New Roman"/>
                <a:cs typeface="Times New Roman"/>
                <a:sym typeface="Times New Roman"/>
              </a:rPr>
              <a:t>6</a:t>
            </a:fld>
            <a:endParaRPr sz="2000">
              <a:solidFill>
                <a:schemeClr val="dk1"/>
              </a:solidFill>
              <a:latin typeface="Times New Roman"/>
              <a:ea typeface="Times New Roman"/>
              <a:cs typeface="Times New Roman"/>
              <a:sym typeface="Times New Roman"/>
            </a:endParaRPr>
          </a:p>
        </p:txBody>
      </p:sp>
      <p:sp>
        <p:nvSpPr>
          <p:cNvPr id="158" name="Google Shape;158;p6"/>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a:t>
            </a:r>
            <a:endParaRPr/>
          </a:p>
        </p:txBody>
      </p:sp>
      <p:sp>
        <p:nvSpPr>
          <p:cNvPr id="2" name="Rectangle 1">
            <a:extLst>
              <a:ext uri="{FF2B5EF4-FFF2-40B4-BE49-F238E27FC236}">
                <a16:creationId xmlns:a16="http://schemas.microsoft.com/office/drawing/2014/main" id="{B4234978-4F84-B8B0-589E-8832BC38952E}"/>
              </a:ext>
            </a:extLst>
          </p:cNvPr>
          <p:cNvSpPr/>
          <p:nvPr/>
        </p:nvSpPr>
        <p:spPr>
          <a:xfrm>
            <a:off x="0" y="963331"/>
            <a:ext cx="12189124" cy="5460114"/>
          </a:xfrm>
          <a:prstGeom prst="rect">
            <a:avLst/>
          </a:prstGeom>
          <a:gradFill>
            <a:gsLst>
              <a:gs pos="81000">
                <a:srgbClr val="0C0C0C">
                  <a:alpha val="74000"/>
                </a:srgbClr>
              </a:gs>
              <a:gs pos="100000">
                <a:schemeClr val="tx1">
                  <a:lumMod val="85000"/>
                  <a:lumOff val="15000"/>
                  <a:alpha val="20000"/>
                </a:schemeClr>
              </a:gs>
              <a:gs pos="0">
                <a:srgbClr val="0C0C0C">
                  <a:alpha val="60000"/>
                </a:srgb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endParaRPr>
          </a:p>
        </p:txBody>
      </p:sp>
      <p:graphicFrame>
        <p:nvGraphicFramePr>
          <p:cNvPr id="5" name="Diagram 4">
            <a:extLst>
              <a:ext uri="{FF2B5EF4-FFF2-40B4-BE49-F238E27FC236}">
                <a16:creationId xmlns:a16="http://schemas.microsoft.com/office/drawing/2014/main" id="{57F1AF5C-5E36-E076-8AEA-A75D79759076}"/>
              </a:ext>
            </a:extLst>
          </p:cNvPr>
          <p:cNvGraphicFramePr/>
          <p:nvPr>
            <p:extLst>
              <p:ext uri="{D42A27DB-BD31-4B8C-83A1-F6EECF244321}">
                <p14:modId xmlns:p14="http://schemas.microsoft.com/office/powerpoint/2010/main" val="425009174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692" name="Diagram 4691">
            <a:extLst>
              <a:ext uri="{FF2B5EF4-FFF2-40B4-BE49-F238E27FC236}">
                <a16:creationId xmlns:a16="http://schemas.microsoft.com/office/drawing/2014/main" id="{C5CEA1E9-4428-7B2F-5CBE-8AF23F927300}"/>
              </a:ext>
            </a:extLst>
          </p:cNvPr>
          <p:cNvGraphicFramePr/>
          <p:nvPr>
            <p:extLst>
              <p:ext uri="{D42A27DB-BD31-4B8C-83A1-F6EECF244321}">
                <p14:modId xmlns:p14="http://schemas.microsoft.com/office/powerpoint/2010/main" val="3662100201"/>
              </p:ext>
            </p:extLst>
          </p:nvPr>
        </p:nvGraphicFramePr>
        <p:xfrm>
          <a:off x="1010100" y="1718328"/>
          <a:ext cx="10011609" cy="401854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193" name="TextBox 5192">
            <a:extLst>
              <a:ext uri="{FF2B5EF4-FFF2-40B4-BE49-F238E27FC236}">
                <a16:creationId xmlns:a16="http://schemas.microsoft.com/office/drawing/2014/main" id="{E53A62EF-71EE-4154-6E55-F64844ACE99E}"/>
              </a:ext>
            </a:extLst>
          </p:cNvPr>
          <p:cNvSpPr txBox="1"/>
          <p:nvPr/>
        </p:nvSpPr>
        <p:spPr>
          <a:xfrm>
            <a:off x="271514" y="1007857"/>
            <a:ext cx="5145438" cy="2246769"/>
          </a:xfrm>
          <a:prstGeom prst="rect">
            <a:avLst/>
          </a:prstGeom>
          <a:gradFill>
            <a:gsLst>
              <a:gs pos="0">
                <a:schemeClr val="accent1">
                  <a:tint val="100000"/>
                  <a:shade val="100000"/>
                  <a:satMod val="130000"/>
                  <a:alpha val="0"/>
                </a:schemeClr>
              </a:gs>
              <a:gs pos="6000">
                <a:schemeClr val="accent1">
                  <a:tint val="50000"/>
                  <a:shade val="100000"/>
                  <a:satMod val="350000"/>
                  <a:alpha val="18000"/>
                </a:schemeClr>
              </a:gs>
            </a:gsLst>
            <a:lin ang="16200000" scaled="0"/>
          </a:gradFill>
          <a:ln>
            <a:noFill/>
          </a:ln>
          <a:effectLst>
            <a:softEdge rad="1397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bg1"/>
              </a:buClr>
            </a:pPr>
            <a:r>
              <a:rPr lang="en-US" b="1" dirty="0">
                <a:solidFill>
                  <a:schemeClr val="bg1"/>
                </a:solidFill>
                <a:latin typeface="Times New Roman" panose="02020603050405020304" pitchFamily="18" charset="0"/>
                <a:cs typeface="Times New Roman" panose="02020603050405020304" pitchFamily="18" charset="0"/>
              </a:rPr>
              <a:t>➤ Action:</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Char char="•"/>
            </a:pPr>
            <a:r>
              <a:rPr lang="en-US" dirty="0">
                <a:solidFill>
                  <a:schemeClr val="bg1"/>
                </a:solidFill>
                <a:latin typeface="Times New Roman" panose="02020603050405020304" pitchFamily="18" charset="0"/>
                <a:cs typeface="Times New Roman" panose="02020603050405020304" pitchFamily="18" charset="0"/>
              </a:rPr>
              <a:t>Finalize inventory data model &amp; SKU structure</a:t>
            </a:r>
          </a:p>
          <a:p>
            <a:pPr marL="285750" indent="-285750">
              <a:buClr>
                <a:schemeClr val="bg1"/>
              </a:buClr>
              <a:buChar char="•"/>
            </a:pPr>
            <a:r>
              <a:rPr lang="en-US" dirty="0">
                <a:solidFill>
                  <a:schemeClr val="bg1"/>
                </a:solidFill>
                <a:latin typeface="Times New Roman" panose="02020603050405020304" pitchFamily="18" charset="0"/>
                <a:cs typeface="Times New Roman" panose="02020603050405020304" pitchFamily="18" charset="0"/>
              </a:rPr>
              <a:t>Set reorder levels, safety stock &amp; exception rules</a:t>
            </a:r>
          </a:p>
          <a:p>
            <a:pPr>
              <a:buClr>
                <a:schemeClr val="bg1"/>
              </a:buClr>
            </a:pPr>
            <a:r>
              <a:rPr lang="en-US" b="1" dirty="0">
                <a:solidFill>
                  <a:schemeClr val="bg1"/>
                </a:solidFill>
                <a:latin typeface="Times New Roman" panose="02020603050405020304" pitchFamily="18" charset="0"/>
                <a:cs typeface="Times New Roman" panose="02020603050405020304" pitchFamily="18" charset="0"/>
              </a:rPr>
              <a:t>➤ Backend:</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Char char="•"/>
            </a:pPr>
            <a:r>
              <a:rPr lang="en-US" dirty="0">
                <a:solidFill>
                  <a:schemeClr val="bg1"/>
                </a:solidFill>
                <a:latin typeface="Times New Roman" panose="02020603050405020304" pitchFamily="18" charset="0"/>
                <a:cs typeface="Times New Roman" panose="02020603050405020304" pitchFamily="18" charset="0"/>
              </a:rPr>
              <a:t>Build REST APIs for inventory ingestion</a:t>
            </a:r>
          </a:p>
          <a:p>
            <a:pPr marL="285750" indent="-285750">
              <a:buClr>
                <a:schemeClr val="bg1"/>
              </a:buClr>
              <a:buChar char="•"/>
            </a:pPr>
            <a:r>
              <a:rPr lang="en-US" dirty="0">
                <a:solidFill>
                  <a:schemeClr val="bg1"/>
                </a:solidFill>
                <a:latin typeface="Times New Roman" panose="02020603050405020304" pitchFamily="18" charset="0"/>
                <a:cs typeface="Times New Roman" panose="02020603050405020304" pitchFamily="18" charset="0"/>
              </a:rPr>
              <a:t>Implement exception detection logic (stockout, overstock, delay)</a:t>
            </a:r>
          </a:p>
          <a:p>
            <a:pPr>
              <a:buClr>
                <a:schemeClr val="bg1"/>
              </a:buClr>
            </a:pPr>
            <a:r>
              <a:rPr lang="en-US" b="1" dirty="0">
                <a:solidFill>
                  <a:schemeClr val="bg1"/>
                </a:solidFill>
                <a:latin typeface="Times New Roman" panose="02020603050405020304" pitchFamily="18" charset="0"/>
                <a:cs typeface="Times New Roman" panose="02020603050405020304" pitchFamily="18" charset="0"/>
              </a:rPr>
              <a:t>➤ Testing:</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Char char="•"/>
            </a:pPr>
            <a:r>
              <a:rPr lang="en-US" dirty="0">
                <a:solidFill>
                  <a:schemeClr val="bg1"/>
                </a:solidFill>
                <a:latin typeface="Times New Roman" panose="02020603050405020304" pitchFamily="18" charset="0"/>
                <a:cs typeface="Times New Roman" panose="02020603050405020304" pitchFamily="18" charset="0"/>
              </a:rPr>
              <a:t>Validate system using sample inventory datasets</a:t>
            </a:r>
          </a:p>
          <a:p>
            <a:pPr marL="285750" indent="-285750">
              <a:buClr>
                <a:schemeClr val="bg1"/>
              </a:buClr>
              <a:buChar char="•"/>
            </a:pPr>
            <a:r>
              <a:rPr lang="en-US" dirty="0">
                <a:solidFill>
                  <a:schemeClr val="bg1"/>
                </a:solidFill>
                <a:latin typeface="Times New Roman" panose="02020603050405020304" pitchFamily="18" charset="0"/>
                <a:cs typeface="Times New Roman" panose="02020603050405020304" pitchFamily="18" charset="0"/>
              </a:rPr>
              <a:t>Test alert generation &amp; severity classification</a:t>
            </a:r>
          </a:p>
          <a:p>
            <a:pPr algn="l"/>
            <a:endParaRPr lang="en-US" dirty="0">
              <a:latin typeface="Times New Roman" panose="02020603050405020304" pitchFamily="18" charset="0"/>
              <a:cs typeface="Times New Roman" panose="02020603050405020304" pitchFamily="18" charset="0"/>
            </a:endParaRPr>
          </a:p>
        </p:txBody>
      </p:sp>
      <p:sp>
        <p:nvSpPr>
          <p:cNvPr id="5194" name="TextBox 5193">
            <a:extLst>
              <a:ext uri="{FF2B5EF4-FFF2-40B4-BE49-F238E27FC236}">
                <a16:creationId xmlns:a16="http://schemas.microsoft.com/office/drawing/2014/main" id="{A032543E-0B6B-DD88-257E-1B60BAB433CB}"/>
              </a:ext>
            </a:extLst>
          </p:cNvPr>
          <p:cNvSpPr txBox="1"/>
          <p:nvPr/>
        </p:nvSpPr>
        <p:spPr>
          <a:xfrm>
            <a:off x="3679871" y="4281574"/>
            <a:ext cx="4835895" cy="2246769"/>
          </a:xfrm>
          <a:prstGeom prst="rect">
            <a:avLst/>
          </a:prstGeom>
          <a:gradFill>
            <a:gsLst>
              <a:gs pos="0">
                <a:schemeClr val="accent1">
                  <a:tint val="100000"/>
                  <a:shade val="100000"/>
                  <a:satMod val="130000"/>
                  <a:alpha val="0"/>
                </a:schemeClr>
              </a:gs>
              <a:gs pos="6000">
                <a:schemeClr val="accent1">
                  <a:tint val="50000"/>
                  <a:shade val="100000"/>
                  <a:satMod val="350000"/>
                  <a:alpha val="18000"/>
                </a:schemeClr>
              </a:gs>
            </a:gsLst>
            <a:lin ang="16200000" scaled="0"/>
          </a:gradFill>
          <a:effectLst>
            <a:softEdge rad="1143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rgbClr val="F5F5F5"/>
              </a:buClr>
            </a:pPr>
            <a:r>
              <a:rPr lang="en-US" b="1" dirty="0">
                <a:solidFill>
                  <a:schemeClr val="bg1"/>
                </a:solidFill>
                <a:latin typeface="Times New Roman" panose="02020603050405020304" pitchFamily="18" charset="0"/>
                <a:cs typeface="Times New Roman" panose="02020603050405020304" pitchFamily="18" charset="0"/>
              </a:rPr>
              <a:t>➤ Dashboard:</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Clr>
                <a:srgbClr val="F5F5F5"/>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Centralized inventory dashboard (React-based)</a:t>
            </a:r>
          </a:p>
          <a:p>
            <a:pPr marL="285750" indent="-285750">
              <a:buClr>
                <a:srgbClr val="F5F5F5"/>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Live alerts for stockouts &amp; overstock</a:t>
            </a:r>
          </a:p>
          <a:p>
            <a:pPr>
              <a:buClr>
                <a:srgbClr val="F5F5F5"/>
              </a:buClr>
            </a:pPr>
            <a:r>
              <a:rPr lang="en-US" b="1" dirty="0">
                <a:solidFill>
                  <a:schemeClr val="bg1"/>
                </a:solidFill>
                <a:latin typeface="Times New Roman" panose="02020603050405020304" pitchFamily="18" charset="0"/>
                <a:cs typeface="Times New Roman" panose="02020603050405020304" pitchFamily="18" charset="0"/>
              </a:rPr>
              <a:t>➤ Decision Support:</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Clr>
                <a:srgbClr val="F5F5F5"/>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Action recommendations linked to each alert</a:t>
            </a:r>
          </a:p>
          <a:p>
            <a:pPr marL="285750" indent="-285750">
              <a:buClr>
                <a:srgbClr val="F5F5F5"/>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Priority-based exception highlighting</a:t>
            </a:r>
          </a:p>
          <a:p>
            <a:pPr>
              <a:buClr>
                <a:srgbClr val="F5F5F5"/>
              </a:buClr>
            </a:pPr>
            <a:r>
              <a:rPr lang="en-US" b="1" dirty="0">
                <a:solidFill>
                  <a:schemeClr val="bg1"/>
                </a:solidFill>
                <a:latin typeface="Times New Roman" panose="02020603050405020304" pitchFamily="18" charset="0"/>
                <a:cs typeface="Times New Roman" panose="02020603050405020304" pitchFamily="18" charset="0"/>
              </a:rPr>
              <a:t>➤ Demo Flow:</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Clr>
                <a:srgbClr val="F5F5F5"/>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End-to-end data → exception → decision demo</a:t>
            </a:r>
          </a:p>
          <a:p>
            <a:pPr marL="285750" indent="-285750">
              <a:buClr>
                <a:srgbClr val="F5F5F5"/>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Multi-stakeholder inventory scenario showcase</a:t>
            </a:r>
          </a:p>
          <a:p>
            <a:pPr algn="l"/>
            <a:endParaRPr lang="en-US" dirty="0">
              <a:solidFill>
                <a:schemeClr val="bg1"/>
              </a:solidFill>
              <a:latin typeface="Times New Roman" panose="02020603050405020304" pitchFamily="18" charset="0"/>
              <a:cs typeface="Times New Roman" panose="02020603050405020304" pitchFamily="18" charset="0"/>
            </a:endParaRPr>
          </a:p>
        </p:txBody>
      </p:sp>
      <p:sp>
        <p:nvSpPr>
          <p:cNvPr id="5195" name="TextBox 5194">
            <a:extLst>
              <a:ext uri="{FF2B5EF4-FFF2-40B4-BE49-F238E27FC236}">
                <a16:creationId xmlns:a16="http://schemas.microsoft.com/office/drawing/2014/main" id="{3DEB9822-9D39-0D96-3C88-7BDA0EE9705A}"/>
              </a:ext>
            </a:extLst>
          </p:cNvPr>
          <p:cNvSpPr txBox="1"/>
          <p:nvPr/>
        </p:nvSpPr>
        <p:spPr>
          <a:xfrm>
            <a:off x="7626492" y="1012842"/>
            <a:ext cx="4399950" cy="2246769"/>
          </a:xfrm>
          <a:prstGeom prst="rect">
            <a:avLst/>
          </a:prstGeom>
          <a:gradFill>
            <a:gsLst>
              <a:gs pos="0">
                <a:schemeClr val="accent1">
                  <a:tint val="100000"/>
                  <a:shade val="100000"/>
                  <a:satMod val="130000"/>
                  <a:alpha val="0"/>
                </a:schemeClr>
              </a:gs>
              <a:gs pos="6000">
                <a:schemeClr val="accent1">
                  <a:tint val="50000"/>
                  <a:shade val="100000"/>
                  <a:satMod val="350000"/>
                  <a:alpha val="18000"/>
                </a:schemeClr>
              </a:gs>
            </a:gsLst>
            <a:lin ang="16200000" scaled="0"/>
          </a:gradFill>
          <a:effectLst>
            <a:softEdge rad="1143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bg1"/>
              </a:buClr>
            </a:pPr>
            <a:r>
              <a:rPr lang="en-US" b="1" dirty="0">
                <a:solidFill>
                  <a:schemeClr val="bg1"/>
                </a:solidFill>
                <a:latin typeface="Times New Roman" panose="02020603050405020304" pitchFamily="18" charset="0"/>
                <a:cs typeface="Times New Roman" panose="02020603050405020304" pitchFamily="18" charset="0"/>
              </a:rPr>
              <a:t>➤ Enhancement:</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Add demand trend analysis &amp; forecasting logic</a:t>
            </a:r>
          </a:p>
          <a:p>
            <a:pPr marL="285750" indent="-285750">
              <a:buClr>
                <a:schemeClr val="bg1"/>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Improve alert accuracy using historical data</a:t>
            </a:r>
          </a:p>
          <a:p>
            <a:pPr>
              <a:buClr>
                <a:schemeClr val="bg1"/>
              </a:buClr>
            </a:pPr>
            <a:r>
              <a:rPr lang="en-US" b="1" dirty="0">
                <a:solidFill>
                  <a:schemeClr val="bg1"/>
                </a:solidFill>
                <a:latin typeface="Times New Roman" panose="02020603050405020304" pitchFamily="18" charset="0"/>
                <a:cs typeface="Times New Roman" panose="02020603050405020304" pitchFamily="18" charset="0"/>
              </a:rPr>
              <a:t>➤ Scalability:</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Cloud deployment with modular services</a:t>
            </a:r>
          </a:p>
          <a:p>
            <a:pPr marL="285750" indent="-285750">
              <a:buClr>
                <a:schemeClr val="bg1"/>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Support for multiple locations &amp; users</a:t>
            </a:r>
          </a:p>
          <a:p>
            <a:pPr>
              <a:buClr>
                <a:schemeClr val="bg1"/>
              </a:buClr>
            </a:pPr>
            <a:r>
              <a:rPr lang="en-US" b="1" dirty="0">
                <a:solidFill>
                  <a:schemeClr val="bg1"/>
                </a:solidFill>
                <a:latin typeface="Times New Roman" panose="02020603050405020304" pitchFamily="18" charset="0"/>
                <a:cs typeface="Times New Roman" panose="02020603050405020304" pitchFamily="18" charset="0"/>
              </a:rPr>
              <a:t>➤ Business Readiness:</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Role-based access control</a:t>
            </a:r>
          </a:p>
          <a:p>
            <a:pPr marL="285750" indent="-285750">
              <a:buClr>
                <a:schemeClr val="bg1"/>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Reporting &amp; export features for managers</a:t>
            </a:r>
          </a:p>
          <a:p>
            <a:pPr algn="l"/>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5417" name="Straight Arrow Connector 5416">
            <a:extLst>
              <a:ext uri="{FF2B5EF4-FFF2-40B4-BE49-F238E27FC236}">
                <a16:creationId xmlns:a16="http://schemas.microsoft.com/office/drawing/2014/main" id="{0614AA76-D0FD-0147-74F5-D394DB10F0EE}"/>
              </a:ext>
            </a:extLst>
          </p:cNvPr>
          <p:cNvCxnSpPr/>
          <p:nvPr/>
        </p:nvCxnSpPr>
        <p:spPr>
          <a:xfrm flipV="1">
            <a:off x="2788" y="967740"/>
            <a:ext cx="12013534" cy="15034"/>
          </a:xfrm>
          <a:prstGeom prst="straightConnector1">
            <a:avLst/>
          </a:prstGeom>
          <a:ln>
            <a:prstDash val="dash"/>
          </a:ln>
        </p:spPr>
        <p:style>
          <a:lnRef idx="2">
            <a:schemeClr val="accent1"/>
          </a:lnRef>
          <a:fillRef idx="0">
            <a:schemeClr val="accent1"/>
          </a:fillRef>
          <a:effectRef idx="1">
            <a:schemeClr val="accent1"/>
          </a:effectRef>
          <a:fontRef idx="minor">
            <a:schemeClr val="tx1"/>
          </a:fontRef>
        </p:style>
      </p:cxnSp>
      <p:cxnSp>
        <p:nvCxnSpPr>
          <p:cNvPr id="5450" name="Straight Arrow Connector 5449">
            <a:extLst>
              <a:ext uri="{FF2B5EF4-FFF2-40B4-BE49-F238E27FC236}">
                <a16:creationId xmlns:a16="http://schemas.microsoft.com/office/drawing/2014/main" id="{280EFC0F-D2D6-0C09-DC1A-459805690DC6}"/>
              </a:ext>
            </a:extLst>
          </p:cNvPr>
          <p:cNvCxnSpPr/>
          <p:nvPr/>
        </p:nvCxnSpPr>
        <p:spPr>
          <a:xfrm>
            <a:off x="3802525" y="3710663"/>
            <a:ext cx="1078050" cy="12535"/>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5451" name="Straight Arrow Connector 5450">
            <a:extLst>
              <a:ext uri="{FF2B5EF4-FFF2-40B4-BE49-F238E27FC236}">
                <a16:creationId xmlns:a16="http://schemas.microsoft.com/office/drawing/2014/main" id="{4E3C231D-2169-587B-B344-06089E10F1CA}"/>
              </a:ext>
            </a:extLst>
          </p:cNvPr>
          <p:cNvCxnSpPr>
            <a:cxnSpLocks/>
          </p:cNvCxnSpPr>
          <p:nvPr/>
        </p:nvCxnSpPr>
        <p:spPr>
          <a:xfrm>
            <a:off x="7077170" y="3729221"/>
            <a:ext cx="1096340" cy="5815"/>
          </a:xfrm>
          <a:prstGeom prst="straightConnector1">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63">
          <a:extLst>
            <a:ext uri="{FF2B5EF4-FFF2-40B4-BE49-F238E27FC236}">
              <a16:creationId xmlns:a16="http://schemas.microsoft.com/office/drawing/2014/main" id="{29474727-1439-3FEA-CC93-D21E884F1BB5}"/>
            </a:ext>
          </a:extLst>
        </p:cNvPr>
        <p:cNvGrpSpPr/>
        <p:nvPr/>
      </p:nvGrpSpPr>
      <p:grpSpPr>
        <a:xfrm>
          <a:off x="0" y="0"/>
          <a:ext cx="0" cy="0"/>
          <a:chOff x="0" y="0"/>
          <a:chExt cx="0" cy="0"/>
        </a:xfrm>
      </p:grpSpPr>
      <p:pic>
        <p:nvPicPr>
          <p:cNvPr id="164" name="Google Shape;164;p7" descr="An open book with glowing lines and dots&#10;&#10;Description automatically generated">
            <a:extLst>
              <a:ext uri="{FF2B5EF4-FFF2-40B4-BE49-F238E27FC236}">
                <a16:creationId xmlns:a16="http://schemas.microsoft.com/office/drawing/2014/main" id="{8B4D11CC-8525-34B6-3EB4-19A40E590413}"/>
              </a:ext>
            </a:extLst>
          </p:cNvPr>
          <p:cNvPicPr preferRelativeResize="0"/>
          <p:nvPr/>
        </p:nvPicPr>
        <p:blipFill rotWithShape="1">
          <a:blip r:embed="rId3">
            <a:alphaModFix amt="40000"/>
          </a:blip>
          <a:srcRect/>
          <a:stretch/>
        </p:blipFill>
        <p:spPr>
          <a:xfrm>
            <a:off x="-1437" y="-1437"/>
            <a:ext cx="12194874" cy="6860875"/>
          </a:xfrm>
          <a:prstGeom prst="rect">
            <a:avLst/>
          </a:prstGeom>
          <a:noFill/>
          <a:ln>
            <a:noFill/>
          </a:ln>
        </p:spPr>
      </p:pic>
      <p:sp>
        <p:nvSpPr>
          <p:cNvPr id="165" name="Google Shape;165;p7" descr="Your startup LOGO">
            <a:extLst>
              <a:ext uri="{FF2B5EF4-FFF2-40B4-BE49-F238E27FC236}">
                <a16:creationId xmlns:a16="http://schemas.microsoft.com/office/drawing/2014/main" id="{48FD6C2D-972F-0AB7-EF13-BFEC41AAA216}"/>
              </a:ext>
            </a:extLst>
          </p:cNvPr>
          <p:cNvSpPr/>
          <p:nvPr/>
        </p:nvSpPr>
        <p:spPr>
          <a:xfrm>
            <a:off x="260324" y="137354"/>
            <a:ext cx="1702227" cy="807334"/>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err="1">
                <a:solidFill>
                  <a:schemeClr val="dk1"/>
                </a:solidFill>
                <a:latin typeface="Calibri"/>
                <a:ea typeface="Calibri"/>
                <a:cs typeface="Calibri"/>
                <a:sym typeface="Calibri"/>
              </a:rPr>
              <a:t>SheCodes</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66" name="Google Shape;166;p7" descr="A logo with a brain and text&#10;&#10;Description automatically generated">
            <a:extLst>
              <a:ext uri="{FF2B5EF4-FFF2-40B4-BE49-F238E27FC236}">
                <a16:creationId xmlns:a16="http://schemas.microsoft.com/office/drawing/2014/main" id="{49677687-8D11-9B8F-B870-1B812CF5806A}"/>
              </a:ext>
            </a:extLst>
          </p:cNvPr>
          <p:cNvPicPr preferRelativeResize="0"/>
          <p:nvPr/>
        </p:nvPicPr>
        <p:blipFill rotWithShape="1">
          <a:blip r:embed="rId4">
            <a:alphaModFix/>
          </a:blip>
          <a:srcRect/>
          <a:stretch/>
        </p:blipFill>
        <p:spPr>
          <a:xfrm>
            <a:off x="11037316" y="-17880"/>
            <a:ext cx="1253175" cy="1143000"/>
          </a:xfrm>
          <a:prstGeom prst="rect">
            <a:avLst/>
          </a:prstGeom>
          <a:noFill/>
          <a:ln>
            <a:noFill/>
          </a:ln>
        </p:spPr>
      </p:pic>
      <p:sp>
        <p:nvSpPr>
          <p:cNvPr id="167" name="Google Shape;167;p7">
            <a:extLst>
              <a:ext uri="{FF2B5EF4-FFF2-40B4-BE49-F238E27FC236}">
                <a16:creationId xmlns:a16="http://schemas.microsoft.com/office/drawing/2014/main" id="{DA99A11A-DED8-C189-4366-D77597AF5C5C}"/>
              </a:ext>
            </a:extLst>
          </p:cNvPr>
          <p:cNvSpPr txBox="1">
            <a:spLocks noGrp="1"/>
          </p:cNvSpPr>
          <p:nvPr>
            <p:ph type="title"/>
          </p:nvPr>
        </p:nvSpPr>
        <p:spPr>
          <a:xfrm>
            <a:off x="609600" y="-47625"/>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FFFFFF"/>
                </a:solidFill>
                <a:latin typeface="Times New Roman"/>
                <a:ea typeface="Times New Roman"/>
                <a:cs typeface="Times New Roman"/>
                <a:sym typeface="Times New Roman"/>
              </a:rPr>
              <a:t>RESEARCH  AND REFERENCES</a:t>
            </a:r>
            <a:endParaRPr/>
          </a:p>
        </p:txBody>
      </p:sp>
      <p:sp>
        <p:nvSpPr>
          <p:cNvPr id="169" name="Google Shape;169;p7">
            <a:extLst>
              <a:ext uri="{FF2B5EF4-FFF2-40B4-BE49-F238E27FC236}">
                <a16:creationId xmlns:a16="http://schemas.microsoft.com/office/drawing/2014/main" id="{ABB0EF5E-B5E5-9D00-5B12-F9BF6AEAB54A}"/>
              </a:ext>
            </a:extLst>
          </p:cNvPr>
          <p:cNvSpPr/>
          <p:nvPr/>
        </p:nvSpPr>
        <p:spPr>
          <a:xfrm>
            <a:off x="2876" y="6292969"/>
            <a:ext cx="12186248" cy="5693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Times New Roman"/>
                <a:ea typeface="Times New Roman"/>
                <a:cs typeface="Times New Roman"/>
                <a:sym typeface="Times New Roman"/>
              </a:rPr>
              <a:t>PRPCEM HACKATHON' 26</a:t>
            </a:r>
            <a:endParaRPr sz="2400">
              <a:solidFill>
                <a:schemeClr val="dk1"/>
              </a:solidFill>
              <a:latin typeface="Times New Roman"/>
              <a:ea typeface="Times New Roman"/>
              <a:cs typeface="Times New Roman"/>
              <a:sym typeface="Times New Roman"/>
            </a:endParaRPr>
          </a:p>
        </p:txBody>
      </p:sp>
      <p:sp>
        <p:nvSpPr>
          <p:cNvPr id="170" name="Google Shape;170;p7">
            <a:extLst>
              <a:ext uri="{FF2B5EF4-FFF2-40B4-BE49-F238E27FC236}">
                <a16:creationId xmlns:a16="http://schemas.microsoft.com/office/drawing/2014/main" id="{949DAABF-A9E6-9102-23A6-5648450B07EC}"/>
              </a:ext>
            </a:extLst>
          </p:cNvPr>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a:solidFill>
                  <a:schemeClr val="dk1"/>
                </a:solidFill>
                <a:latin typeface="Times New Roman"/>
                <a:ea typeface="Times New Roman"/>
                <a:cs typeface="Times New Roman"/>
                <a:sym typeface="Times New Roman"/>
              </a:rPr>
              <a:t>7</a:t>
            </a:fld>
            <a:endParaRPr sz="2000">
              <a:solidFill>
                <a:schemeClr val="dk1"/>
              </a:solidFill>
              <a:latin typeface="Times New Roman"/>
              <a:ea typeface="Times New Roman"/>
              <a:cs typeface="Times New Roman"/>
              <a:sym typeface="Times New Roman"/>
            </a:endParaRPr>
          </a:p>
        </p:txBody>
      </p:sp>
      <p:sp>
        <p:nvSpPr>
          <p:cNvPr id="171" name="Google Shape;171;p7">
            <a:extLst>
              <a:ext uri="{FF2B5EF4-FFF2-40B4-BE49-F238E27FC236}">
                <a16:creationId xmlns:a16="http://schemas.microsoft.com/office/drawing/2014/main" id="{44CD084D-148E-3BD9-A34C-2F9B22553E4D}"/>
              </a:ext>
            </a:extLst>
          </p:cNvPr>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a:t>
            </a:r>
            <a:endParaRPr/>
          </a:p>
        </p:txBody>
      </p:sp>
      <p:sp>
        <p:nvSpPr>
          <p:cNvPr id="4" name="Rectangle 3">
            <a:extLst>
              <a:ext uri="{FF2B5EF4-FFF2-40B4-BE49-F238E27FC236}">
                <a16:creationId xmlns:a16="http://schemas.microsoft.com/office/drawing/2014/main" id="{B49B17D5-BB11-19F2-0E9C-9932C7F48D3E}"/>
              </a:ext>
            </a:extLst>
          </p:cNvPr>
          <p:cNvSpPr/>
          <p:nvPr/>
        </p:nvSpPr>
        <p:spPr>
          <a:xfrm>
            <a:off x="0" y="1059580"/>
            <a:ext cx="12186248" cy="5233389"/>
          </a:xfrm>
          <a:prstGeom prst="rect">
            <a:avLst/>
          </a:prstGeom>
          <a:gradFill>
            <a:gsLst>
              <a:gs pos="55000">
                <a:schemeClr val="bg2">
                  <a:lumMod val="75000"/>
                  <a:alpha val="0"/>
                </a:schemeClr>
              </a:gs>
              <a:gs pos="13000">
                <a:srgbClr val="8EB8FA">
                  <a:alpha val="40000"/>
                </a:srgb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endParaRPr>
          </a:p>
        </p:txBody>
      </p:sp>
      <p:sp>
        <p:nvSpPr>
          <p:cNvPr id="6" name="TextBox 5">
            <a:extLst>
              <a:ext uri="{FF2B5EF4-FFF2-40B4-BE49-F238E27FC236}">
                <a16:creationId xmlns:a16="http://schemas.microsoft.com/office/drawing/2014/main" id="{945E5219-76D8-A661-EE52-13C98DEE4C81}"/>
              </a:ext>
            </a:extLst>
          </p:cNvPr>
          <p:cNvSpPr txBox="1"/>
          <p:nvPr/>
        </p:nvSpPr>
        <p:spPr>
          <a:xfrm>
            <a:off x="2706547" y="2418580"/>
            <a:ext cx="6105644" cy="2246769"/>
          </a:xfrm>
          <a:prstGeom prst="rect">
            <a:avLst/>
          </a:prstGeom>
          <a:gradFill>
            <a:gsLst>
              <a:gs pos="76000">
                <a:srgbClr val="0C0C0C">
                  <a:alpha val="14000"/>
                </a:srgbClr>
              </a:gs>
              <a:gs pos="13000">
                <a:srgbClr val="0C0C0C">
                  <a:alpha val="66000"/>
                </a:srgbClr>
              </a:gs>
            </a:gsLst>
            <a:lin ang="16200000" scaled="0"/>
          </a:gradFill>
        </p:spPr>
        <p:txBody>
          <a:bodyPr wrap="square">
            <a:spAutoFit/>
          </a:bodyPr>
          <a:lstStyle/>
          <a:p>
            <a:endParaRPr lang="en-IN" u="sng" dirty="0">
              <a:solidFill>
                <a:srgbClr val="0000FF"/>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endParaRPr>
          </a:p>
          <a:p>
            <a:r>
              <a:rPr lang="en-IN" u="sng" dirty="0">
                <a:solidFill>
                  <a:srgbClr val="0000FF"/>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https://ai.google.dev/api</a:t>
            </a:r>
            <a:endParaRPr lang="en-IN" u="sng" dirty="0">
              <a:solidFill>
                <a:schemeClr val="bg2">
                  <a:lumMod val="20000"/>
                  <a:lumOff val="80000"/>
                </a:schemeClr>
              </a:solidFill>
              <a:latin typeface="Times New Roman" panose="02020603050405020304" pitchFamily="18" charset="0"/>
              <a:cs typeface="Times New Roman" panose="02020603050405020304" pitchFamily="18" charset="0"/>
            </a:endParaRPr>
          </a:p>
          <a:p>
            <a:r>
              <a:rPr lang="en-IN" u="sng" dirty="0">
                <a:solidFill>
                  <a:schemeClr val="bg2">
                    <a:lumMod val="20000"/>
                    <a:lumOff val="80000"/>
                  </a:schemeClr>
                </a:solidFill>
                <a:latin typeface="Times New Roman" panose="02020603050405020304" pitchFamily="18" charset="0"/>
                <a:cs typeface="Times New Roman" panose="02020603050405020304" pitchFamily="18" charset="0"/>
                <a:hlinkClick r:id="rId6"/>
              </a:rPr>
              <a:t>https://docs.cloud.google.com/docs/generative-ai</a:t>
            </a:r>
            <a:endParaRPr lang="en-IN" u="sng" dirty="0">
              <a:solidFill>
                <a:schemeClr val="bg2">
                  <a:lumMod val="20000"/>
                  <a:lumOff val="80000"/>
                </a:schemeClr>
              </a:solidFill>
              <a:latin typeface="Times New Roman" panose="02020603050405020304" pitchFamily="18" charset="0"/>
              <a:cs typeface="Times New Roman" panose="02020603050405020304" pitchFamily="18" charset="0"/>
            </a:endParaRPr>
          </a:p>
          <a:p>
            <a:r>
              <a:rPr lang="en-IN" u="sng" dirty="0">
                <a:solidFill>
                  <a:schemeClr val="bg2">
                    <a:lumMod val="20000"/>
                    <a:lumOff val="80000"/>
                  </a:schemeClr>
                </a:solidFill>
                <a:latin typeface="Times New Roman" panose="02020603050405020304" pitchFamily="18" charset="0"/>
                <a:cs typeface="Times New Roman" panose="02020603050405020304" pitchFamily="18" charset="0"/>
                <a:hlinkClick r:id="rId7"/>
              </a:rPr>
              <a:t>https://www.mckinsey.com/capabilities/quantumblack/our-insights/the-state-of-ai</a:t>
            </a:r>
            <a:endParaRPr lang="en-IN" u="sng" dirty="0">
              <a:solidFill>
                <a:schemeClr val="bg2">
                  <a:lumMod val="20000"/>
                  <a:lumOff val="80000"/>
                </a:schemeClr>
              </a:solidFill>
              <a:latin typeface="Times New Roman" panose="02020603050405020304" pitchFamily="18" charset="0"/>
              <a:cs typeface="Times New Roman" panose="02020603050405020304" pitchFamily="18" charset="0"/>
            </a:endParaRPr>
          </a:p>
          <a:p>
            <a:r>
              <a:rPr lang="en-IN" u="sng" dirty="0">
                <a:solidFill>
                  <a:schemeClr val="bg2">
                    <a:lumMod val="20000"/>
                    <a:lumOff val="80000"/>
                  </a:schemeClr>
                </a:solidFill>
                <a:latin typeface="Times New Roman" panose="02020603050405020304" pitchFamily="18" charset="0"/>
                <a:cs typeface="Times New Roman" panose="02020603050405020304" pitchFamily="18" charset="0"/>
                <a:hlinkClick r:id="rId8"/>
              </a:rPr>
              <a:t>https://www.gartner.com/en/newsroom/press-releases/2025-03-18-gartner-identifies-top-supply-chain-technology-trends-for-2025</a:t>
            </a:r>
            <a:endParaRPr lang="en-IN" u="sng" dirty="0">
              <a:solidFill>
                <a:schemeClr val="bg2">
                  <a:lumMod val="20000"/>
                  <a:lumOff val="80000"/>
                </a:schemeClr>
              </a:solidFill>
              <a:latin typeface="Times New Roman" panose="02020603050405020304" pitchFamily="18" charset="0"/>
              <a:cs typeface="Times New Roman" panose="02020603050405020304" pitchFamily="18" charset="0"/>
            </a:endParaRPr>
          </a:p>
          <a:p>
            <a:endParaRPr lang="en-IN" u="sng" dirty="0">
              <a:solidFill>
                <a:schemeClr val="bg2">
                  <a:lumMod val="20000"/>
                  <a:lumOff val="80000"/>
                </a:schemeClr>
              </a:solidFill>
              <a:latin typeface="Times New Roman" panose="02020603050405020304" pitchFamily="18" charset="0"/>
              <a:cs typeface="Times New Roman" panose="02020603050405020304" pitchFamily="18" charset="0"/>
            </a:endParaRPr>
          </a:p>
          <a:p>
            <a:endParaRPr lang="en-IN" u="sng" dirty="0">
              <a:solidFill>
                <a:schemeClr val="bg2">
                  <a:lumMod val="20000"/>
                  <a:lumOff val="80000"/>
                </a:schemeClr>
              </a:solidFill>
              <a:latin typeface="Times New Roman" panose="02020603050405020304" pitchFamily="18" charset="0"/>
              <a:cs typeface="Times New Roman" panose="02020603050405020304" pitchFamily="18" charset="0"/>
            </a:endParaRPr>
          </a:p>
          <a:p>
            <a:r>
              <a:rPr lang="en-IN" u="sng" dirty="0">
                <a:solidFill>
                  <a:schemeClr val="bg2">
                    <a:lumMod val="20000"/>
                    <a:lumOff val="80000"/>
                  </a:schemeClr>
                </a:solidFill>
                <a:latin typeface="Times New Roman" panose="02020603050405020304" pitchFamily="18" charset="0"/>
                <a:cs typeface="Times New Roman" panose="02020603050405020304" pitchFamily="18" charset="0"/>
                <a:hlinkClick r:id="rId9"/>
              </a:rPr>
              <a:t>https://github.com/iriddhi11/Exceptra.git</a:t>
            </a:r>
            <a:endParaRPr lang="en-IN" u="sng" dirty="0">
              <a:solidFill>
                <a:schemeClr val="bg2">
                  <a:lumMod val="20000"/>
                  <a:lumOff val="80000"/>
                </a:schemeClr>
              </a:solidFill>
              <a:latin typeface="Times New Roman" panose="02020603050405020304" pitchFamily="18" charset="0"/>
              <a:cs typeface="Times New Roman" panose="02020603050405020304" pitchFamily="18" charset="0"/>
            </a:endParaRPr>
          </a:p>
          <a:p>
            <a:endParaRPr lang="en-IN" u="sng"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0735501-0D54-95FC-2F16-AC09882DF279}"/>
              </a:ext>
            </a:extLst>
          </p:cNvPr>
          <p:cNvSpPr txBox="1"/>
          <p:nvPr/>
        </p:nvSpPr>
        <p:spPr>
          <a:xfrm>
            <a:off x="2706547" y="3867060"/>
            <a:ext cx="7249610" cy="369332"/>
          </a:xfrm>
          <a:prstGeom prst="rect">
            <a:avLst/>
          </a:prstGeom>
          <a:noFill/>
        </p:spPr>
        <p:txBody>
          <a:bodyPr wrap="square" rtlCol="0">
            <a:spAutoFit/>
          </a:bodyPr>
          <a:lstStyle/>
          <a:p>
            <a:r>
              <a:rPr lang="en-US" sz="1800" b="1" dirty="0">
                <a:solidFill>
                  <a:schemeClr val="bg2">
                    <a:lumMod val="20000"/>
                    <a:lumOff val="80000"/>
                  </a:schemeClr>
                </a:solidFill>
                <a:latin typeface="Times New Roman" panose="02020603050405020304" pitchFamily="18" charset="0"/>
                <a:cs typeface="Times New Roman" panose="02020603050405020304" pitchFamily="18" charset="0"/>
              </a:rPr>
              <a:t>GitHub Repository Link:</a:t>
            </a:r>
          </a:p>
        </p:txBody>
      </p:sp>
      <p:sp>
        <p:nvSpPr>
          <p:cNvPr id="8" name="TextBox 7">
            <a:extLst>
              <a:ext uri="{FF2B5EF4-FFF2-40B4-BE49-F238E27FC236}">
                <a16:creationId xmlns:a16="http://schemas.microsoft.com/office/drawing/2014/main" id="{9AD987AC-C8EC-AD47-4A1F-996B39405975}"/>
              </a:ext>
            </a:extLst>
          </p:cNvPr>
          <p:cNvSpPr txBox="1"/>
          <p:nvPr/>
        </p:nvSpPr>
        <p:spPr>
          <a:xfrm>
            <a:off x="2706547" y="2298789"/>
            <a:ext cx="4193894" cy="369332"/>
          </a:xfrm>
          <a:prstGeom prst="rect">
            <a:avLst/>
          </a:prstGeom>
          <a:noFill/>
        </p:spPr>
        <p:txBody>
          <a:bodyPr wrap="square" rtlCol="0">
            <a:spAutoFit/>
          </a:bodyPr>
          <a:lstStyle/>
          <a:p>
            <a:r>
              <a:rPr lang="en-US" sz="1800" b="1" dirty="0">
                <a:solidFill>
                  <a:srgbClr val="8EB8FA"/>
                </a:solidFill>
                <a:latin typeface="Times New Roman" panose="02020603050405020304" pitchFamily="18" charset="0"/>
                <a:cs typeface="Times New Roman" panose="02020603050405020304" pitchFamily="18" charset="0"/>
              </a:rPr>
              <a:t>Links:</a:t>
            </a:r>
            <a:endParaRPr lang="en-IN" sz="1800" b="1" dirty="0">
              <a:solidFill>
                <a:srgbClr val="8EB8F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831568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1063</Words>
  <Application>Microsoft Office PowerPoint</Application>
  <PresentationFormat>Widescreen</PresentationFormat>
  <Paragraphs>190</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Book Antiqua</vt:lpstr>
      <vt:lpstr>Wingdings</vt:lpstr>
      <vt:lpstr>Comic Sans MS</vt:lpstr>
      <vt:lpstr>Oswald</vt:lpstr>
      <vt:lpstr>Times New Roman</vt:lpstr>
      <vt:lpstr>Calibri</vt:lpstr>
      <vt:lpstr>Office Theme</vt:lpstr>
      <vt:lpstr>PowerPoint Presentation</vt:lpstr>
      <vt:lpstr> IDEA TITLE</vt:lpstr>
      <vt:lpstr>TECHNICAL APPROACH</vt:lpstr>
      <vt:lpstr>FEASIBILITY AND VIABILITY</vt:lpstr>
      <vt:lpstr>IMPACT AND BENEFITS</vt:lpstr>
      <vt:lpstr>WHAT'S NEXT</vt:lpstr>
      <vt:lpstr>RESEARCH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Crowdfunder</dc:creator>
  <cp:lastModifiedBy>awasthiriddhi11@gmail.com</cp:lastModifiedBy>
  <cp:revision>1</cp:revision>
  <dcterms:created xsi:type="dcterms:W3CDTF">2013-12-12T18:46:50Z</dcterms:created>
  <dcterms:modified xsi:type="dcterms:W3CDTF">2026-01-03T20:46:47Z</dcterms:modified>
</cp:coreProperties>
</file>